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3"/>
  </p:notesMasterIdLst>
  <p:handoutMasterIdLst>
    <p:handoutMasterId r:id="rId74"/>
  </p:handoutMasterIdLst>
  <p:sldIdLst>
    <p:sldId id="256" r:id="rId2"/>
    <p:sldId id="480" r:id="rId3"/>
    <p:sldId id="257" r:id="rId4"/>
    <p:sldId id="400" r:id="rId5"/>
    <p:sldId id="404" r:id="rId6"/>
    <p:sldId id="403" r:id="rId7"/>
    <p:sldId id="410" r:id="rId8"/>
    <p:sldId id="409" r:id="rId9"/>
    <p:sldId id="408" r:id="rId10"/>
    <p:sldId id="407" r:id="rId11"/>
    <p:sldId id="406" r:id="rId12"/>
    <p:sldId id="405" r:id="rId13"/>
    <p:sldId id="411" r:id="rId14"/>
    <p:sldId id="412" r:id="rId15"/>
    <p:sldId id="413" r:id="rId16"/>
    <p:sldId id="414" r:id="rId17"/>
    <p:sldId id="415" r:id="rId18"/>
    <p:sldId id="485" r:id="rId19"/>
    <p:sldId id="481" r:id="rId20"/>
    <p:sldId id="482" r:id="rId21"/>
    <p:sldId id="483" r:id="rId22"/>
    <p:sldId id="484" r:id="rId23"/>
    <p:sldId id="417" r:id="rId24"/>
    <p:sldId id="418" r:id="rId25"/>
    <p:sldId id="419" r:id="rId26"/>
    <p:sldId id="420" r:id="rId27"/>
    <p:sldId id="422" r:id="rId28"/>
    <p:sldId id="423" r:id="rId29"/>
    <p:sldId id="424" r:id="rId30"/>
    <p:sldId id="425" r:id="rId31"/>
    <p:sldId id="426" r:id="rId32"/>
    <p:sldId id="427" r:id="rId33"/>
    <p:sldId id="428" r:id="rId34"/>
    <p:sldId id="429" r:id="rId35"/>
    <p:sldId id="430" r:id="rId36"/>
    <p:sldId id="431" r:id="rId37"/>
    <p:sldId id="432" r:id="rId38"/>
    <p:sldId id="433" r:id="rId39"/>
    <p:sldId id="434" r:id="rId40"/>
    <p:sldId id="467" r:id="rId41"/>
    <p:sldId id="435" r:id="rId42"/>
    <p:sldId id="436" r:id="rId43"/>
    <p:sldId id="437" r:id="rId44"/>
    <p:sldId id="438" r:id="rId45"/>
    <p:sldId id="439" r:id="rId46"/>
    <p:sldId id="440" r:id="rId47"/>
    <p:sldId id="441" r:id="rId48"/>
    <p:sldId id="443" r:id="rId49"/>
    <p:sldId id="444" r:id="rId50"/>
    <p:sldId id="445" r:id="rId51"/>
    <p:sldId id="446" r:id="rId52"/>
    <p:sldId id="447" r:id="rId53"/>
    <p:sldId id="448" r:id="rId54"/>
    <p:sldId id="449" r:id="rId55"/>
    <p:sldId id="450" r:id="rId56"/>
    <p:sldId id="452" r:id="rId57"/>
    <p:sldId id="454" r:id="rId58"/>
    <p:sldId id="455" r:id="rId59"/>
    <p:sldId id="457" r:id="rId60"/>
    <p:sldId id="468" r:id="rId61"/>
    <p:sldId id="469" r:id="rId62"/>
    <p:sldId id="477" r:id="rId63"/>
    <p:sldId id="478" r:id="rId64"/>
    <p:sldId id="479" r:id="rId65"/>
    <p:sldId id="475" r:id="rId66"/>
    <p:sldId id="476" r:id="rId67"/>
    <p:sldId id="460" r:id="rId68"/>
    <p:sldId id="461" r:id="rId69"/>
    <p:sldId id="462" r:id="rId70"/>
    <p:sldId id="463" r:id="rId71"/>
    <p:sldId id="464" r:id="rId72"/>
  </p:sldIdLst>
  <p:sldSz cx="9144000" cy="6858000" type="screen4x3"/>
  <p:notesSz cx="6858000" cy="9083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000000"/>
    <a:srgbClr val="C92751"/>
    <a:srgbClr val="4D733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2913" autoAdjust="0"/>
    <p:restoredTop sz="90929"/>
  </p:normalViewPr>
  <p:slideViewPr>
    <p:cSldViewPr>
      <p:cViewPr>
        <p:scale>
          <a:sx n="66" d="100"/>
          <a:sy n="66" d="100"/>
        </p:scale>
        <p:origin x="-45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71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2965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0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2965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EAE5B22-B5EF-4FD4-9F8D-17E7B18CAE8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116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81038"/>
            <a:ext cx="4541838" cy="3406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16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14825"/>
            <a:ext cx="5029200" cy="408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965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2965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E7CC189-24FB-40FC-A748-80902E0A1EA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CC189-24FB-40FC-A748-80902E0A1EA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CC189-24FB-40FC-A748-80902E0A1EAE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/>
          </a:p>
        </p:txBody>
      </p:sp>
      <p:pic>
        <p:nvPicPr>
          <p:cNvPr id="56323" name="Picture 3" descr="D:\FRONTPAGE THEMES\NATURE\ANABNR2.PNG"/>
          <p:cNvPicPr>
            <a:picLocks noChangeAspect="1" noChangeArrowheads="1"/>
          </p:cNvPicPr>
          <p:nvPr/>
        </p:nvPicPr>
        <p:blipFill>
          <a:blip r:embed="rId2"/>
          <a:srcRect l="-900" t="-1314" r="-2" b="-36961"/>
          <a:stretch>
            <a:fillRect/>
          </a:stretch>
        </p:blipFill>
        <p:spPr bwMode="auto">
          <a:xfrm>
            <a:off x="533400" y="3200400"/>
            <a:ext cx="8458200" cy="1158875"/>
          </a:xfrm>
          <a:prstGeom prst="rect">
            <a:avLst/>
          </a:prstGeom>
          <a:noFill/>
        </p:spPr>
      </p:pic>
      <p:sp>
        <p:nvSpPr>
          <p:cNvPr id="56324" name="Rectangle 4"/>
          <p:cNvSpPr>
            <a:spLocks noChangeArrowheads="1"/>
          </p:cNvSpPr>
          <p:nvPr/>
        </p:nvSpPr>
        <p:spPr bwMode="hidden"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fld id="{C9BF4BCF-191B-4FD7-BCBE-FE47E90DF4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45EEA-C05D-48EA-B0A1-DAD55FCDDEFD}" type="slidenum">
              <a:rPr lang="en-US"/>
              <a:pPr/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197D9E-5B39-4CAA-8C4F-428C0934BF89}" type="slidenum">
              <a:rPr lang="en-US"/>
              <a:pPr/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6800" y="6413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413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13500"/>
            <a:ext cx="914400" cy="457200"/>
          </a:xfrm>
        </p:spPr>
        <p:txBody>
          <a:bodyPr/>
          <a:lstStyle>
            <a:lvl1pPr>
              <a:defRPr/>
            </a:lvl1pPr>
          </a:lstStyle>
          <a:p>
            <a:fld id="{0AB42B2E-E988-4AC1-8703-B4F7F1C7712A}" type="slidenum">
              <a:rPr lang="en-US"/>
              <a:pPr/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1D7F6C-2C4C-4F25-B3AB-3B6BBA8A83DC}" type="slidenum">
              <a:rPr lang="en-US"/>
              <a:pPr/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BE0C69-B9C8-4B42-BA05-261079786493}" type="slidenum">
              <a:rPr lang="en-US"/>
              <a:pPr/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C1F85-C5A9-4778-AA0B-8825EF7664D8}" type="slidenum">
              <a:rPr lang="en-US"/>
              <a:pPr/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7097BF-E513-4519-B213-D587122C3BB0}" type="slidenum">
              <a:rPr lang="en-US"/>
              <a:pPr/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2654C8-56A2-4A54-A005-FF2B0DFB67A4}" type="slidenum">
              <a:rPr lang="en-US"/>
              <a:pPr/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CA4815-E783-4F6E-AD8F-F26429435186}" type="slidenum">
              <a:rPr lang="en-US"/>
              <a:pPr/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AA29CB-F919-4AAE-8AF2-852E07845DA8}" type="slidenum">
              <a:rPr lang="en-US"/>
              <a:pPr/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C62A6C-12C0-493E-91BE-AD297C805CF7}" type="slidenum">
              <a:rPr lang="en-US"/>
              <a:pPr/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26"/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/>
          </a:p>
        </p:txBody>
      </p:sp>
      <p:sp>
        <p:nvSpPr>
          <p:cNvPr id="55299" name="Rectangle 1027"/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/>
          </a:p>
        </p:txBody>
      </p:sp>
      <p:sp>
        <p:nvSpPr>
          <p:cNvPr id="55300" name="Rectangle 1028" descr="Stationery"/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4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/>
          </a:p>
        </p:txBody>
      </p:sp>
      <p:sp>
        <p:nvSpPr>
          <p:cNvPr id="55301" name="Rectangle 1029" descr="Stationery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4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/>
          </a:p>
        </p:txBody>
      </p:sp>
      <p:sp>
        <p:nvSpPr>
          <p:cNvPr id="55302" name="Rectangle 1030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5303" name="Rectangle 10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5304" name="Rectangle 10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pic>
        <p:nvPicPr>
          <p:cNvPr id="55305" name="Picture 1033" descr="C:\Wendy\anabnr2.GIF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</p:spPr>
      </p:pic>
      <p:sp>
        <p:nvSpPr>
          <p:cNvPr id="55306" name="Rectangle 1034"/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en-US"/>
          </a:p>
        </p:txBody>
      </p:sp>
      <p:sp>
        <p:nvSpPr>
          <p:cNvPr id="55307" name="Rectangle 103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7C3C08C2-65E2-4CDC-A4F5-4E7DC1C4BFE6}" type="slidenum">
              <a:rPr lang="en-US"/>
              <a:pPr/>
              <a:t>‹#›</a:t>
            </a:fld>
            <a:endParaRPr lang="en-US" sz="1400"/>
          </a:p>
        </p:txBody>
      </p:sp>
      <p:sp>
        <p:nvSpPr>
          <p:cNvPr id="55308" name="Rectangle 10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0013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28690" y="500050"/>
            <a:ext cx="7772400" cy="642934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charset="0"/>
                <a:cs typeface="Times New Roman" charset="0"/>
              </a:rPr>
              <a:t>Vitrification</a:t>
            </a:r>
            <a:r>
              <a:rPr lang="en-US" sz="4000" b="1" dirty="0" smtClean="0">
                <a:solidFill>
                  <a:srgbClr val="FF0000"/>
                </a:solidFill>
                <a:latin typeface="Arial" charset="0"/>
                <a:cs typeface="Times New Roman" charset="0"/>
              </a:rPr>
              <a:t> in ART</a:t>
            </a:r>
            <a:endParaRPr lang="en-US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8728" y="4351338"/>
            <a:ext cx="6400800" cy="2506662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Arial" charset="0"/>
              </a:rPr>
              <a:t>	  </a:t>
            </a: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Dr Mohamed </a:t>
            </a:r>
            <a:r>
              <a:rPr lang="en-US" sz="2800" b="1" dirty="0" err="1" smtClean="0">
                <a:solidFill>
                  <a:schemeClr val="tx2"/>
                </a:solidFill>
                <a:latin typeface="Arial" charset="0"/>
              </a:rPr>
              <a:t>Danfour</a:t>
            </a:r>
            <a:endParaRPr lang="en-US" sz="2800" b="1" dirty="0" smtClean="0">
              <a:solidFill>
                <a:schemeClr val="tx2"/>
              </a:solidFill>
              <a:latin typeface="Arial" charset="0"/>
            </a:endParaRPr>
          </a:p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Consultant Embryologist</a:t>
            </a:r>
          </a:p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Arial" charset="0"/>
              </a:rPr>
              <a:t>Lamis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 Centre for Diagnosis and Treatment of Infertility</a:t>
            </a:r>
          </a:p>
          <a:p>
            <a:pPr algn="ctr"/>
            <a:r>
              <a:rPr lang="en-US" sz="2800" b="1" dirty="0" err="1" smtClean="0">
                <a:solidFill>
                  <a:schemeClr val="tx2"/>
                </a:solidFill>
                <a:latin typeface="Arial" charset="0"/>
              </a:rPr>
              <a:t>Misurata</a:t>
            </a: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 - Libya</a:t>
            </a:r>
            <a:endParaRPr lang="en-US" sz="2800" b="1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9899" y="1500174"/>
            <a:ext cx="3305175" cy="2390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42844" y="714356"/>
            <a:ext cx="8753475" cy="116048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itchFamily="18" charset="0"/>
                <a:ea typeface="+mj-ea"/>
                <a:cs typeface="+mj-cs"/>
              </a:rPr>
              <a:t>Cryprotectant concentration and solute concentration during freezing (exp. DMSO)</a:t>
            </a:r>
            <a:endParaRPr kumimoji="0" lang="de-DE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571472" y="2349500"/>
            <a:ext cx="8572528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Isotonic saline solution (9g NaCl/Liter)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de-DE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4"/>
              </a:solidFill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    replaced by                      replaced by                  replaced by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tabLst/>
              <a:defRPr/>
            </a:pPr>
            <a:r>
              <a:rPr kumimoji="0" lang="de-DE" sz="24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    1% DMSO                       5% DMSO                 10%DMSO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tabLst/>
              <a:defRPr/>
            </a:pPr>
            <a:endParaRPr kumimoji="0" lang="de-DE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4"/>
              </a:solidFill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             It will reach a concentration of 50g/Liter by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tabLst/>
              <a:defRPr/>
            </a:pPr>
            <a:r>
              <a:rPr kumimoji="0" lang="de-DE" sz="24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         -5°C                                -20°C                            -50°C</a:t>
            </a:r>
            <a:endParaRPr kumimoji="0" lang="de-DE" sz="2400" b="0" i="1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rot="5400000">
            <a:off x="1143770" y="4572008"/>
            <a:ext cx="857256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rot="5400000">
            <a:off x="4428330" y="4499776"/>
            <a:ext cx="857256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rot="5400000">
            <a:off x="7357287" y="4499776"/>
            <a:ext cx="857256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1071538" y="749323"/>
            <a:ext cx="7343798" cy="1143000"/>
          </a:xfrm>
        </p:spPr>
        <p:txBody>
          <a:bodyPr/>
          <a:lstStyle/>
          <a:p>
            <a:pPr algn="ctr"/>
            <a:r>
              <a:rPr lang="de-DE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DMSO concentration and solute concentration </a:t>
            </a:r>
            <a:br>
              <a:rPr lang="de-DE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de-DE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during freezing</a:t>
            </a:r>
          </a:p>
        </p:txBody>
      </p:sp>
      <p:pic>
        <p:nvPicPr>
          <p:cNvPr id="5" name="Picture 5" descr="Al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162198"/>
            <a:ext cx="7226300" cy="4481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428596" y="811234"/>
            <a:ext cx="8715404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Action of the cryoprotectant</a:t>
            </a: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/>
            </a:r>
            <a:b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/>
            </a:r>
            <a:b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Penetration of cryoprotectant in the cell and</a:t>
            </a:r>
            <a:b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partially replacing the</a:t>
            </a:r>
            <a:r>
              <a:rPr kumimoji="0" lang="de-DE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Arial" pitchFamily="34" charset="0"/>
              </a:rPr>
              <a:t/>
            </a:r>
            <a:br>
              <a:rPr kumimoji="0" lang="de-DE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Arial" pitchFamily="34" charset="0"/>
              </a:rPr>
            </a:br>
            <a:r>
              <a:rPr kumimoji="0" lang="de-DE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de-DE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Arial" pitchFamily="34" charset="0"/>
              </a:rPr>
              <a:t>↓</a:t>
            </a:r>
            <a:r>
              <a:rPr kumimoji="0" lang="de-DE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/>
            </a:r>
            <a:b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intracellular water</a:t>
            </a:r>
            <a:b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r>
              <a:rPr kumimoji="0" lang="de-DE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Arial" pitchFamily="34" charset="0"/>
              </a:rPr>
              <a:t>↓</a:t>
            </a:r>
            <a:r>
              <a:rPr kumimoji="0" lang="de-DE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/>
            </a:r>
            <a:br>
              <a:rPr kumimoji="0" lang="de-DE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/>
            </a:r>
            <a:b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dehydration of the cell</a:t>
            </a:r>
            <a:b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</a:br>
            <a:endParaRPr kumimoji="0" lang="de-DE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298" y="714356"/>
            <a:ext cx="3486146" cy="1143000"/>
          </a:xfrm>
        </p:spPr>
        <p:txBody>
          <a:bodyPr/>
          <a:lstStyle/>
          <a:p>
            <a:pPr algn="ctr"/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Cooling rate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00034" y="2214554"/>
            <a:ext cx="8374062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Avoiding temperature shock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endParaRPr kumimoji="0" lang="de-DE" sz="2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Avoiding damage effect of the cell during dehydration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endParaRPr kumimoji="0" lang="de-DE" sz="2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Avoiding damage of the colloidal milieu of the cell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Char char="-"/>
              <a:tabLst/>
              <a:defRPr/>
            </a:pP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606425" y="2565400"/>
            <a:ext cx="9258300" cy="300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Optimal cooling rate, </a:t>
            </a: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if the cell gives the maximum </a:t>
            </a: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amount of the intracellular water to avoid the intracellular ice crystal formation</a:t>
            </a:r>
            <a:endParaRPr kumimoji="0" lang="de-DE" sz="3200" b="0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800234" y="917575"/>
            <a:ext cx="54864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Cooling 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485807" y="2420938"/>
            <a:ext cx="8586787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de-DE" sz="24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Optimal cooling rate is dependent on the critical volume of the cell which can be defined as: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de-DE" sz="2400" b="0" i="1" u="none" strike="noStrike" kern="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The permeability of the cell membrane to the water 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Large membrane surface 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Courier New" pitchFamily="49" charset="0"/>
              <a:buChar char="o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The relation between cell surface to the cell volume according   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tabLst/>
              <a:defRPr/>
            </a:pPr>
            <a:r>
              <a:rPr lang="de-DE" kern="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to  these phenomenon each cell has its cool rate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                                                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428860" y="917575"/>
            <a:ext cx="464347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Cooling 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500034" y="2420938"/>
            <a:ext cx="83978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179388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de-DE" sz="36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The thawing rate is closely related to the cooling rate in general: the fast thawing is preferable</a:t>
            </a:r>
          </a:p>
          <a:p>
            <a:pPr marL="457200" marR="0" lvl="0" indent="-457200" algn="l" defTabSz="179388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de-DE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Thawing rate has no influence to the slow freezing</a:t>
            </a:r>
            <a:endParaRPr kumimoji="0" lang="de-DE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071802" y="714356"/>
            <a:ext cx="335758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de-DE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Thawing 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-71470" y="1052513"/>
            <a:ext cx="92583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tabLst/>
              <a:defRPr/>
            </a:pP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The most important principle of the cryopreservation 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tabLst/>
              <a:defRPr/>
            </a:pP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of the oocytes and embryos is:</a:t>
            </a:r>
            <a:endParaRPr kumimoji="0" lang="de-DE" sz="2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2712" y="2857496"/>
            <a:ext cx="9031288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Button">
              <a:avLst/>
            </a:prstTxWarp>
            <a:spAutoFit/>
          </a:bodyPr>
          <a:lstStyle/>
          <a:p>
            <a:pPr algn="ctr">
              <a:defRPr/>
            </a:pPr>
            <a:r>
              <a:rPr lang="de-DE" sz="2800" dirty="0">
                <a:solidFill>
                  <a:srgbClr val="FF0000"/>
                </a:solidFill>
                <a:latin typeface="Times New Roman" pitchFamily="18" charset="0"/>
              </a:rPr>
              <a:t>The formation of ice crystals which should be avoided </a:t>
            </a:r>
          </a:p>
          <a:p>
            <a:pPr algn="ctr">
              <a:defRPr/>
            </a:pPr>
            <a:r>
              <a:rPr lang="de-DE" sz="2800" dirty="0">
                <a:solidFill>
                  <a:srgbClr val="FF0000"/>
                </a:solidFill>
                <a:latin typeface="Times New Roman" pitchFamily="18" charset="0"/>
              </a:rPr>
              <a:t>during the process of freezing of the cells and </a:t>
            </a:r>
            <a:r>
              <a:rPr lang="de-DE" sz="2800" dirty="0" smtClean="0">
                <a:solidFill>
                  <a:srgbClr val="FF0000"/>
                </a:solidFill>
                <a:latin typeface="Times New Roman" pitchFamily="18" charset="0"/>
              </a:rPr>
              <a:t>tissues</a:t>
            </a:r>
          </a:p>
          <a:p>
            <a:pPr algn="ctr">
              <a:defRPr/>
            </a:pPr>
            <a:r>
              <a:rPr lang="de-DE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endParaRPr lang="de-DE" sz="2800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spcBef>
                <a:spcPct val="20000"/>
              </a:spcBef>
              <a:defRPr/>
            </a:pPr>
            <a:endParaRPr lang="de-DE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2712" y="1714488"/>
            <a:ext cx="9031288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Button">
              <a:avLst/>
            </a:prstTxWarp>
            <a:spAutoFit/>
          </a:bodyPr>
          <a:lstStyle/>
          <a:p>
            <a:pPr algn="ctr">
              <a:defRPr/>
            </a:pPr>
            <a:r>
              <a:rPr lang="de-DE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vitrification in ART</a:t>
            </a:r>
            <a:endParaRPr lang="de-DE" sz="7200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spcBef>
                <a:spcPct val="20000"/>
              </a:spcBef>
              <a:defRPr/>
            </a:pPr>
            <a:endParaRPr lang="de-DE" sz="7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42910" y="3000372"/>
            <a:ext cx="8072493" cy="2084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perspectiveContrastingRightFacing"/>
              <a:lightRig rig="threePt" dir="t"/>
            </a:scene3d>
          </a:bodyPr>
          <a:lstStyle/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tabLst/>
              <a:defRPr/>
            </a:pPr>
            <a:r>
              <a:rPr kumimoji="0" lang="de-DE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Physical definition: 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tabLst/>
              <a:defRPr/>
            </a:pPr>
            <a:r>
              <a:rPr kumimoji="0" lang="de-DE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Vitrification is solidification of a solution to be similar to the state of the </a:t>
            </a:r>
            <a:r>
              <a:rPr kumimoji="0" lang="de-DE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glass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785794"/>
            <a:ext cx="8643966" cy="3714776"/>
          </a:xfrm>
        </p:spPr>
        <p:txBody>
          <a:bodyPr/>
          <a:lstStyle/>
          <a:p>
            <a:endParaRPr lang="en-US" sz="2800" dirty="0" smtClean="0"/>
          </a:p>
          <a:p>
            <a:pPr algn="just"/>
            <a:r>
              <a:rPr lang="en-US" sz="2800" dirty="0" err="1" smtClean="0"/>
              <a:t>Vitrification</a:t>
            </a:r>
            <a:r>
              <a:rPr lang="en-US" sz="2800" dirty="0" smtClean="0"/>
              <a:t> is a process in which liquids solidify without crystallization (</a:t>
            </a:r>
            <a:r>
              <a:rPr lang="en-US" sz="2800" dirty="0" err="1" smtClean="0"/>
              <a:t>Luyet</a:t>
            </a:r>
            <a:r>
              <a:rPr lang="en-US" sz="2800" dirty="0" smtClean="0"/>
              <a:t>, 1937). </a:t>
            </a:r>
          </a:p>
          <a:p>
            <a:pPr algn="just">
              <a:buNone/>
            </a:pPr>
            <a:endParaRPr lang="en-US" sz="2800" dirty="0" smtClean="0"/>
          </a:p>
          <a:p>
            <a:pPr algn="just">
              <a:buNone/>
            </a:pPr>
            <a:endParaRPr lang="en-US" sz="2800" dirty="0" smtClean="0"/>
          </a:p>
          <a:p>
            <a:pPr algn="just"/>
            <a:r>
              <a:rPr lang="en-US" sz="2800" dirty="0" smtClean="0"/>
              <a:t>Compared with the slow cooling procedures, </a:t>
            </a:r>
            <a:r>
              <a:rPr lang="en-US" sz="2800" dirty="0" err="1" smtClean="0"/>
              <a:t>vitrification</a:t>
            </a:r>
            <a:r>
              <a:rPr lang="en-US" sz="2800" dirty="0" smtClean="0"/>
              <a:t> methods are very rapid. </a:t>
            </a:r>
            <a:endParaRPr lang="en-US" sz="2800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643042" y="1142983"/>
            <a:ext cx="6572296" cy="701691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de-DE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Two techniques were developed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11194" y="2503488"/>
            <a:ext cx="8661400" cy="435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algn="ctr">
              <a:lnSpc>
                <a:spcPct val="120000"/>
              </a:lnSpc>
              <a:spcBef>
                <a:spcPct val="20000"/>
              </a:spcBef>
              <a:buClr>
                <a:srgbClr val="A50021"/>
              </a:buClr>
              <a:buSzPct val="75000"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  <a:r>
              <a:rPr kumimoji="0" lang="de-DE" sz="5400" b="0" i="0" u="sng" strike="noStrike" kern="0" cap="none" spc="0" normalizeH="0" baseline="0" noProof="0" smtClean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1 Cryopreservation </a:t>
            </a:r>
            <a:endParaRPr kumimoji="0" lang="de-DE" sz="5400" b="0" i="0" u="sng" strike="noStrike" kern="0" cap="none" spc="0" normalizeH="0" baseline="0" noProof="0" dirty="0" smtClean="0">
              <a:ln>
                <a:noFill/>
              </a:ln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buClr>
                <a:srgbClr val="A50021"/>
              </a:buClr>
              <a:buSzPct val="75000"/>
              <a:defRPr/>
            </a:pPr>
            <a:r>
              <a:rPr lang="de-DE" sz="2800" kern="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(Controlled, slow freezing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                  </a:t>
            </a:r>
            <a:r>
              <a:rPr kumimoji="0" lang="de-DE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(Whittingham et al., 1972)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v"/>
              <a:tabLst/>
              <a:defRPr/>
            </a:pPr>
            <a:endParaRPr kumimoji="0" lang="de-DE" sz="2000" b="0" i="1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lvl="0" indent="-457200" algn="ctr">
              <a:lnSpc>
                <a:spcPct val="120000"/>
              </a:lnSpc>
              <a:spcBef>
                <a:spcPct val="20000"/>
              </a:spcBef>
              <a:buClr>
                <a:srgbClr val="A50021"/>
              </a:buClr>
              <a:buSzPct val="75000"/>
              <a:defRPr/>
            </a:pPr>
            <a:r>
              <a:rPr lang="de-DE" sz="5400" u="sng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 Vitrification</a:t>
            </a:r>
          </a:p>
          <a:p>
            <a:pPr marL="457200" lvl="0" indent="-457200">
              <a:lnSpc>
                <a:spcPct val="120000"/>
              </a:lnSpc>
              <a:spcBef>
                <a:spcPct val="20000"/>
              </a:spcBef>
              <a:buClr>
                <a:srgbClr val="A50021"/>
              </a:buClr>
              <a:buSzPct val="75000"/>
              <a:defRPr/>
            </a:pPr>
            <a:r>
              <a:rPr lang="de-DE" sz="28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Ultra-rapid 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freezing  procedure               </a:t>
            </a:r>
            <a:r>
              <a:rPr kumimoji="0" lang="de-DE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(Rall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&amp; </a:t>
            </a:r>
            <a:r>
              <a:rPr kumimoji="0" lang="en-US" sz="20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Fahy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, 1985)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00034" y="785794"/>
            <a:ext cx="864396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lvl="0" indent="-45720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Three key factors influence the probability of successful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vitrification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(</a:t>
            </a:r>
            <a:r>
              <a:rPr lang="en-US" sz="2800" dirty="0" smtClean="0">
                <a:solidFill>
                  <a:srgbClr val="FF0000"/>
                </a:solidFill>
              </a:rPr>
              <a:t>Rios et al., 2010</a:t>
            </a:r>
            <a:r>
              <a:rPr lang="en-US" sz="2800" dirty="0" smtClean="0"/>
              <a:t>)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tabLst/>
              <a:defRPr/>
            </a:pPr>
            <a:r>
              <a:rPr lang="en-US" sz="2800" kern="0" dirty="0" smtClean="0">
                <a:latin typeface="+mn-lt"/>
              </a:rPr>
              <a:t>  </a:t>
            </a:r>
            <a:r>
              <a:rPr lang="en-US" sz="2800" kern="0" dirty="0" smtClean="0">
                <a:solidFill>
                  <a:srgbClr val="FF0000"/>
                </a:solidFill>
                <a:latin typeface="+mn-lt"/>
              </a:rPr>
              <a:t> * </a:t>
            </a:r>
            <a:r>
              <a:rPr lang="en-US" sz="2800" kern="0" dirty="0" smtClean="0">
                <a:latin typeface="+mn-lt"/>
              </a:rPr>
              <a:t>C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ooling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warming rates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tabLst/>
              <a:defRPr/>
            </a:pPr>
            <a:r>
              <a:rPr lang="en-US" sz="2800" kern="0" dirty="0" smtClean="0">
                <a:latin typeface="+mn-lt"/>
              </a:rPr>
              <a:t>   </a:t>
            </a:r>
            <a:r>
              <a:rPr lang="en-US" sz="2800" kern="0" dirty="0" smtClean="0">
                <a:solidFill>
                  <a:srgbClr val="FF0000"/>
                </a:solidFill>
                <a:latin typeface="+mn-lt"/>
              </a:rPr>
              <a:t>*</a:t>
            </a:r>
            <a:r>
              <a:rPr lang="en-US" sz="2800" kern="0" dirty="0" smtClean="0">
                <a:latin typeface="+mn-lt"/>
              </a:rPr>
              <a:t> C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omposition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the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cryoprotectant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solution which is 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tabLst/>
              <a:defRPr/>
            </a:pPr>
            <a:r>
              <a:rPr lang="en-US" sz="2800" kern="0" dirty="0" smtClean="0">
                <a:latin typeface="+mn-lt"/>
              </a:rPr>
              <a:t>     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reflected in the viscosity of the sample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tabLst/>
              <a:defRPr/>
            </a:pPr>
            <a:r>
              <a:rPr lang="en-US" sz="2800" kern="0" dirty="0" smtClean="0">
                <a:latin typeface="+mn-lt"/>
              </a:rPr>
              <a:t>   </a:t>
            </a:r>
            <a:r>
              <a:rPr lang="en-US" sz="2800" kern="0" dirty="0" smtClean="0">
                <a:solidFill>
                  <a:srgbClr val="FF0000"/>
                </a:solidFill>
                <a:latin typeface="+mn-lt"/>
              </a:rPr>
              <a:t> * </a:t>
            </a:r>
            <a:r>
              <a:rPr lang="en-US" sz="2800" kern="0" dirty="0" smtClean="0">
                <a:latin typeface="+mn-lt"/>
              </a:rPr>
              <a:t>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ample volume.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785794"/>
            <a:ext cx="8643966" cy="5857916"/>
          </a:xfrm>
        </p:spPr>
        <p:txBody>
          <a:bodyPr/>
          <a:lstStyle/>
          <a:p>
            <a:pPr algn="just"/>
            <a:r>
              <a:rPr lang="en-US" sz="2800" dirty="0" smtClean="0"/>
              <a:t>Increasing the cooling/warming rate (</a:t>
            </a:r>
            <a:r>
              <a:rPr lang="en-US" sz="2800" dirty="0" err="1" smtClean="0"/>
              <a:t>Vajta</a:t>
            </a:r>
            <a:r>
              <a:rPr lang="en-US" sz="2800" dirty="0" smtClean="0"/>
              <a:t> and </a:t>
            </a:r>
            <a:r>
              <a:rPr lang="en-US" sz="2800" dirty="0" err="1" smtClean="0"/>
              <a:t>Kuwayama</a:t>
            </a:r>
            <a:r>
              <a:rPr lang="en-US" sz="2800" dirty="0" smtClean="0"/>
              <a:t>, 2006), raising the </a:t>
            </a:r>
            <a:r>
              <a:rPr lang="en-US" sz="2800" dirty="0" err="1" smtClean="0"/>
              <a:t>cryoprotectant</a:t>
            </a:r>
            <a:r>
              <a:rPr lang="en-US" sz="2800" dirty="0" smtClean="0"/>
              <a:t> content or decreasing the sample volume will each increase the probability of </a:t>
            </a:r>
            <a:r>
              <a:rPr lang="en-US" sz="2800" dirty="0" err="1" smtClean="0"/>
              <a:t>vitrification</a:t>
            </a:r>
            <a:r>
              <a:rPr lang="en-US" sz="2800" dirty="0" smtClean="0"/>
              <a:t> (</a:t>
            </a:r>
            <a:r>
              <a:rPr lang="en-US" sz="2800" dirty="0" err="1" smtClean="0"/>
              <a:t>Arav</a:t>
            </a:r>
            <a:r>
              <a:rPr lang="en-US" sz="2800" dirty="0" smtClean="0"/>
              <a:t>, 1992).</a:t>
            </a:r>
          </a:p>
          <a:p>
            <a:pPr algn="just"/>
            <a:endParaRPr lang="en-US" sz="2800" dirty="0" smtClean="0"/>
          </a:p>
          <a:p>
            <a:pPr algn="just"/>
            <a:r>
              <a:rPr lang="en-US" sz="2800" dirty="0" smtClean="0"/>
              <a:t>In the past, </a:t>
            </a:r>
            <a:r>
              <a:rPr lang="en-US" sz="2800" dirty="0" err="1" smtClean="0"/>
              <a:t>vitrification</a:t>
            </a:r>
            <a:r>
              <a:rPr lang="en-US" sz="2800" dirty="0" smtClean="0"/>
              <a:t> was achieved by simply plunging the sample into liquid nitrogen (LN) at -196°C (</a:t>
            </a:r>
            <a:r>
              <a:rPr lang="en-US" sz="2800" dirty="0" err="1" smtClean="0"/>
              <a:t>Rall</a:t>
            </a:r>
            <a:r>
              <a:rPr lang="en-US" sz="2800" dirty="0" smtClean="0"/>
              <a:t> and </a:t>
            </a:r>
            <a:r>
              <a:rPr lang="en-US" sz="2800" dirty="0" err="1" smtClean="0"/>
              <a:t>Fahy</a:t>
            </a:r>
            <a:r>
              <a:rPr lang="en-US" sz="2800" dirty="0" smtClean="0"/>
              <a:t>, 1985).</a:t>
            </a:r>
          </a:p>
          <a:p>
            <a:pPr algn="just">
              <a:buNone/>
            </a:pPr>
            <a:endParaRPr lang="en-US" sz="2800" dirty="0" smtClean="0"/>
          </a:p>
          <a:p>
            <a:pPr algn="just"/>
            <a:r>
              <a:rPr lang="en-US" sz="2800" dirty="0" smtClean="0"/>
              <a:t>During this process, heat transfer from the sample into the LN leads to the evaporation of LN around the sample, resulting in the formation of a nitrogen gas layer, which acts as an insulator. </a:t>
            </a:r>
            <a:endParaRPr lang="en-US" sz="1400" b="1" dirty="0">
              <a:solidFill>
                <a:schemeClr val="tx2"/>
              </a:solidFill>
              <a:latin typeface="Arial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822350"/>
            <a:ext cx="8786842" cy="1143000"/>
          </a:xfrm>
        </p:spPr>
        <p:txBody>
          <a:bodyPr/>
          <a:lstStyle/>
          <a:p>
            <a:r>
              <a:rPr lang="de-DE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Main principles of the vitrification in ART: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95296" y="2403500"/>
            <a:ext cx="8309230" cy="359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Guarantee of fertilization (oocyte)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High survival rate after warming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Increasing the success rate through a significant 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High cumulative pregnancy rate</a:t>
            </a:r>
            <a:endParaRPr kumimoji="0" lang="de-DE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714364"/>
            <a:ext cx="862965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de-DE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Freezing in the liquid nitrogen LN</a:t>
            </a:r>
            <a:r>
              <a:rPr lang="de-DE" sz="36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</a:t>
            </a:r>
            <a:br>
              <a:rPr lang="de-DE" sz="36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de-DE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(Vitrification)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42910" y="1916113"/>
            <a:ext cx="8072493" cy="144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Physical definition: 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solidification of a solution to be similar to the state of the glass</a:t>
            </a:r>
          </a:p>
        </p:txBody>
      </p:sp>
      <p:pic>
        <p:nvPicPr>
          <p:cNvPr id="4" name="Picture 4" descr="prodcut_3_5_8_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928934"/>
            <a:ext cx="442603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072066" y="3140618"/>
            <a:ext cx="3929058" cy="2931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111"/>
          <p:cNvGrpSpPr/>
          <p:nvPr/>
        </p:nvGrpSpPr>
        <p:grpSpPr>
          <a:xfrm>
            <a:off x="388974" y="1571612"/>
            <a:ext cx="8844783" cy="5237841"/>
            <a:chOff x="258763" y="865188"/>
            <a:chExt cx="9494349" cy="5543940"/>
          </a:xfrm>
        </p:grpSpPr>
        <p:grpSp>
          <p:nvGrpSpPr>
            <p:cNvPr id="113" name="Group 68"/>
            <p:cNvGrpSpPr/>
            <p:nvPr/>
          </p:nvGrpSpPr>
          <p:grpSpPr>
            <a:xfrm>
              <a:off x="1217524" y="865188"/>
              <a:ext cx="2592840" cy="5075237"/>
              <a:chOff x="1254064" y="865188"/>
              <a:chExt cx="2592840" cy="5075237"/>
            </a:xfrm>
          </p:grpSpPr>
          <p:sp>
            <p:nvSpPr>
              <p:cNvPr id="160" name="Rectangle 6"/>
              <p:cNvSpPr>
                <a:spLocks noChangeArrowheads="1"/>
              </p:cNvSpPr>
              <p:nvPr/>
            </p:nvSpPr>
            <p:spPr bwMode="auto">
              <a:xfrm>
                <a:off x="1323975" y="915988"/>
                <a:ext cx="2493963" cy="5024437"/>
              </a:xfrm>
              <a:prstGeom prst="rect">
                <a:avLst/>
              </a:prstGeom>
              <a:solidFill>
                <a:srgbClr val="00B0F0"/>
              </a:solidFill>
              <a:ln w="9525" cap="sq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Line 21"/>
              <p:cNvSpPr>
                <a:spLocks noChangeShapeType="1"/>
              </p:cNvSpPr>
              <p:nvPr/>
            </p:nvSpPr>
            <p:spPr bwMode="auto">
              <a:xfrm>
                <a:off x="1887538" y="1697038"/>
                <a:ext cx="0" cy="2238375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62" name="Group 35"/>
              <p:cNvGrpSpPr>
                <a:grpSpLocks/>
              </p:cNvGrpSpPr>
              <p:nvPr/>
            </p:nvGrpSpPr>
            <p:grpSpPr bwMode="auto">
              <a:xfrm>
                <a:off x="1666875" y="1169988"/>
                <a:ext cx="477838" cy="434975"/>
                <a:chOff x="949" y="1974"/>
                <a:chExt cx="412" cy="407"/>
              </a:xfrm>
            </p:grpSpPr>
            <p:sp>
              <p:nvSpPr>
                <p:cNvPr id="173" name="Oval 36"/>
                <p:cNvSpPr>
                  <a:spLocks noChangeArrowheads="1"/>
                </p:cNvSpPr>
                <p:nvPr/>
              </p:nvSpPr>
              <p:spPr bwMode="auto">
                <a:xfrm>
                  <a:off x="949" y="1974"/>
                  <a:ext cx="412" cy="407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" name="Oval 37"/>
                <p:cNvSpPr>
                  <a:spLocks noChangeArrowheads="1"/>
                </p:cNvSpPr>
                <p:nvPr/>
              </p:nvSpPr>
              <p:spPr bwMode="auto">
                <a:xfrm>
                  <a:off x="990" y="2021"/>
                  <a:ext cx="330" cy="314"/>
                </a:xfrm>
                <a:prstGeom prst="ellipse">
                  <a:avLst/>
                </a:prstGeom>
                <a:solidFill>
                  <a:srgbClr val="33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63" name="Line 38"/>
              <p:cNvSpPr>
                <a:spLocks noChangeShapeType="1"/>
              </p:cNvSpPr>
              <p:nvPr/>
            </p:nvSpPr>
            <p:spPr bwMode="auto">
              <a:xfrm>
                <a:off x="2144713" y="1555750"/>
                <a:ext cx="263525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Text Box 39"/>
              <p:cNvSpPr txBox="1">
                <a:spLocks noChangeArrowheads="1"/>
              </p:cNvSpPr>
              <p:nvPr/>
            </p:nvSpPr>
            <p:spPr bwMode="auto">
              <a:xfrm>
                <a:off x="2425700" y="1371600"/>
                <a:ext cx="657663" cy="390916"/>
              </a:xfrm>
              <a:prstGeom prst="rect">
                <a:avLst/>
              </a:prstGeom>
              <a:noFill/>
              <a:ln w="9525" cap="sq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800" b="1">
                    <a:solidFill>
                      <a:srgbClr val="000000"/>
                    </a:solidFill>
                    <a:latin typeface="Times New Roman" pitchFamily="18" charset="0"/>
                  </a:rPr>
                  <a:t>H</a:t>
                </a:r>
                <a:r>
                  <a:rPr lang="fr-FR" sz="1600" b="1" baseline="-20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  <a:r>
                  <a:rPr lang="fr-FR" sz="1800" b="1">
                    <a:solidFill>
                      <a:srgbClr val="000000"/>
                    </a:solidFill>
                    <a:latin typeface="Times New Roman" pitchFamily="18" charset="0"/>
                  </a:rPr>
                  <a:t>O</a:t>
                </a:r>
              </a:p>
            </p:txBody>
          </p:sp>
          <p:grpSp>
            <p:nvGrpSpPr>
              <p:cNvPr id="165" name="Group 40"/>
              <p:cNvGrpSpPr>
                <a:grpSpLocks/>
              </p:cNvGrpSpPr>
              <p:nvPr/>
            </p:nvGrpSpPr>
            <p:grpSpPr bwMode="auto">
              <a:xfrm>
                <a:off x="1666875" y="4000500"/>
                <a:ext cx="477838" cy="434975"/>
                <a:chOff x="949" y="1974"/>
                <a:chExt cx="412" cy="407"/>
              </a:xfrm>
            </p:grpSpPr>
            <p:sp>
              <p:nvSpPr>
                <p:cNvPr id="171" name="Oval 41"/>
                <p:cNvSpPr>
                  <a:spLocks noChangeArrowheads="1"/>
                </p:cNvSpPr>
                <p:nvPr/>
              </p:nvSpPr>
              <p:spPr bwMode="auto">
                <a:xfrm>
                  <a:off x="949" y="1974"/>
                  <a:ext cx="412" cy="407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2" name="Oval 42"/>
                <p:cNvSpPr>
                  <a:spLocks noChangeArrowheads="1"/>
                </p:cNvSpPr>
                <p:nvPr/>
              </p:nvSpPr>
              <p:spPr bwMode="auto">
                <a:xfrm>
                  <a:off x="990" y="2021"/>
                  <a:ext cx="330" cy="314"/>
                </a:xfrm>
                <a:prstGeom prst="ellipse">
                  <a:avLst/>
                </a:prstGeom>
                <a:solidFill>
                  <a:srgbClr val="33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66" name="Line 43"/>
              <p:cNvSpPr>
                <a:spLocks noChangeShapeType="1"/>
              </p:cNvSpPr>
              <p:nvPr/>
            </p:nvSpPr>
            <p:spPr bwMode="auto">
              <a:xfrm>
                <a:off x="1887538" y="4556125"/>
                <a:ext cx="0" cy="882650"/>
              </a:xfrm>
              <a:prstGeom prst="line">
                <a:avLst/>
              </a:prstGeom>
              <a:noFill/>
              <a:ln w="28575" cap="sq">
                <a:solidFill>
                  <a:schemeClr val="tx2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Text Box 44"/>
              <p:cNvSpPr txBox="1">
                <a:spLocks noChangeArrowheads="1"/>
              </p:cNvSpPr>
              <p:nvPr/>
            </p:nvSpPr>
            <p:spPr bwMode="auto">
              <a:xfrm>
                <a:off x="1493838" y="5453063"/>
                <a:ext cx="872755" cy="358339"/>
              </a:xfrm>
              <a:prstGeom prst="rect">
                <a:avLst/>
              </a:prstGeom>
              <a:noFill/>
              <a:ln w="9525" cap="sq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600">
                    <a:solidFill>
                      <a:srgbClr val="000000"/>
                    </a:solidFill>
                    <a:latin typeface="Times New Roman" pitchFamily="18" charset="0"/>
                  </a:rPr>
                  <a:t>Storage</a:t>
                </a:r>
              </a:p>
            </p:txBody>
          </p:sp>
          <p:sp>
            <p:nvSpPr>
              <p:cNvPr id="168" name="Text Box 45"/>
              <p:cNvSpPr txBox="1">
                <a:spLocks noChangeArrowheads="1"/>
              </p:cNvSpPr>
              <p:nvPr/>
            </p:nvSpPr>
            <p:spPr bwMode="auto">
              <a:xfrm>
                <a:off x="2062163" y="1647825"/>
                <a:ext cx="1784741" cy="325764"/>
              </a:xfrm>
              <a:prstGeom prst="rect">
                <a:avLst/>
              </a:prstGeom>
              <a:noFill/>
              <a:ln w="9525" cap="sq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400" b="1">
                    <a:solidFill>
                      <a:srgbClr val="000000"/>
                    </a:solidFill>
                    <a:latin typeface="Times New Roman" pitchFamily="18" charset="0"/>
                  </a:rPr>
                  <a:t>total dehydratation</a:t>
                </a:r>
              </a:p>
            </p:txBody>
          </p:sp>
          <p:sp>
            <p:nvSpPr>
              <p:cNvPr id="169" name="Text Box 46"/>
              <p:cNvSpPr txBox="1">
                <a:spLocks noChangeArrowheads="1"/>
              </p:cNvSpPr>
              <p:nvPr/>
            </p:nvSpPr>
            <p:spPr bwMode="auto">
              <a:xfrm rot="21564961">
                <a:off x="1254064" y="2594574"/>
                <a:ext cx="1781299" cy="39091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fr-FR" sz="1800" b="1" dirty="0">
                    <a:solidFill>
                      <a:srgbClr val="000000"/>
                    </a:solidFill>
                    <a:latin typeface="Times New Roman" pitchFamily="18" charset="0"/>
                  </a:rPr>
                  <a:t>&gt; 25000°C/min</a:t>
                </a:r>
                <a:endParaRPr lang="fr-FR" sz="1600" b="1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0" name="Text Box 62"/>
              <p:cNvSpPr txBox="1">
                <a:spLocks noChangeArrowheads="1"/>
              </p:cNvSpPr>
              <p:nvPr/>
            </p:nvSpPr>
            <p:spPr bwMode="auto">
              <a:xfrm>
                <a:off x="1500189" y="865188"/>
                <a:ext cx="1636895" cy="423492"/>
              </a:xfrm>
              <a:prstGeom prst="rect">
                <a:avLst/>
              </a:prstGeom>
              <a:noFill/>
              <a:ln w="9525" cap="sq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000" b="1" dirty="0" smtClean="0">
                    <a:solidFill>
                      <a:srgbClr val="C00000"/>
                    </a:solidFill>
                    <a:latin typeface="Times New Roman" pitchFamily="18" charset="0"/>
                  </a:rPr>
                  <a:t>Vitrification</a:t>
                </a:r>
                <a:endParaRPr lang="fr-FR" sz="2000" b="1" dirty="0">
                  <a:solidFill>
                    <a:srgbClr val="C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14" name="Group 71"/>
            <p:cNvGrpSpPr/>
            <p:nvPr/>
          </p:nvGrpSpPr>
          <p:grpSpPr>
            <a:xfrm>
              <a:off x="3917349" y="912813"/>
              <a:ext cx="5794898" cy="5074801"/>
              <a:chOff x="3917349" y="836613"/>
              <a:chExt cx="5794898" cy="5074801"/>
            </a:xfrm>
          </p:grpSpPr>
          <p:grpSp>
            <p:nvGrpSpPr>
              <p:cNvPr id="136" name="Group 70"/>
              <p:cNvGrpSpPr/>
              <p:nvPr/>
            </p:nvGrpSpPr>
            <p:grpSpPr>
              <a:xfrm>
                <a:off x="3917349" y="836613"/>
                <a:ext cx="5794898" cy="5074801"/>
                <a:chOff x="3917349" y="836613"/>
                <a:chExt cx="5794898" cy="5074801"/>
              </a:xfrm>
            </p:grpSpPr>
            <p:grpSp>
              <p:nvGrpSpPr>
                <p:cNvPr id="138" name="Group 69"/>
                <p:cNvGrpSpPr/>
                <p:nvPr/>
              </p:nvGrpSpPr>
              <p:grpSpPr>
                <a:xfrm>
                  <a:off x="3917349" y="836613"/>
                  <a:ext cx="5794898" cy="5074801"/>
                  <a:chOff x="3902109" y="836613"/>
                  <a:chExt cx="5794898" cy="5074801"/>
                </a:xfrm>
              </p:grpSpPr>
              <p:sp>
                <p:nvSpPr>
                  <p:cNvPr id="140" name="Rectangle 4"/>
                  <p:cNvSpPr>
                    <a:spLocks noChangeArrowheads="1"/>
                  </p:cNvSpPr>
                  <p:nvPr/>
                </p:nvSpPr>
                <p:spPr bwMode="auto">
                  <a:xfrm>
                    <a:off x="3902109" y="836613"/>
                    <a:ext cx="5602287" cy="5024437"/>
                  </a:xfrm>
                  <a:prstGeom prst="rect">
                    <a:avLst/>
                  </a:prstGeom>
                  <a:solidFill>
                    <a:srgbClr val="FFC000"/>
                  </a:solidFill>
                  <a:ln w="9525" cap="sq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fr-FR" sz="1400" b="1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41" name="Line 5"/>
                  <p:cNvSpPr>
                    <a:spLocks noChangeShapeType="1"/>
                  </p:cNvSpPr>
                  <p:nvPr/>
                </p:nvSpPr>
                <p:spPr bwMode="auto">
                  <a:xfrm>
                    <a:off x="7342221" y="2898775"/>
                    <a:ext cx="0" cy="2540000"/>
                  </a:xfrm>
                  <a:prstGeom prst="line">
                    <a:avLst/>
                  </a:prstGeom>
                  <a:noFill/>
                  <a:ln w="38100" cap="sq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42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4032284" y="1828800"/>
                    <a:ext cx="1221993" cy="55379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fr-FR" sz="1400" b="1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Room</a:t>
                    </a:r>
                  </a:p>
                  <a:p>
                    <a:pPr algn="ctr">
                      <a:defRPr/>
                    </a:pPr>
                    <a:r>
                      <a:rPr lang="fr-FR" sz="1400" b="1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temperature</a:t>
                    </a:r>
                  </a:p>
                </p:txBody>
              </p:sp>
              <p:grpSp>
                <p:nvGrpSpPr>
                  <p:cNvPr id="143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4445034" y="1169988"/>
                    <a:ext cx="479425" cy="434975"/>
                    <a:chOff x="949" y="1974"/>
                    <a:chExt cx="412" cy="407"/>
                  </a:xfrm>
                </p:grpSpPr>
                <p:sp>
                  <p:nvSpPr>
                    <p:cNvPr id="158" name="Oval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49" y="1974"/>
                      <a:ext cx="412" cy="407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59" name="Oval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0" y="2021"/>
                      <a:ext cx="330" cy="314"/>
                    </a:xfrm>
                    <a:prstGeom prst="ellipse">
                      <a:avLst/>
                    </a:prstGeom>
                    <a:solidFill>
                      <a:srgbClr val="3366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144" name="Freeform 50"/>
                  <p:cNvSpPr>
                    <a:spLocks/>
                  </p:cNvSpPr>
                  <p:nvPr/>
                </p:nvSpPr>
                <p:spPr bwMode="auto">
                  <a:xfrm>
                    <a:off x="4929221" y="1512888"/>
                    <a:ext cx="3741738" cy="3783012"/>
                  </a:xfrm>
                  <a:custGeom>
                    <a:avLst/>
                    <a:gdLst>
                      <a:gd name="T0" fmla="*/ 0 w 2095"/>
                      <a:gd name="T1" fmla="*/ 0 h 2383"/>
                      <a:gd name="T2" fmla="*/ 456 w 2095"/>
                      <a:gd name="T3" fmla="*/ 361 h 2383"/>
                      <a:gd name="T4" fmla="*/ 471 w 2095"/>
                      <a:gd name="T5" fmla="*/ 199 h 2383"/>
                      <a:gd name="T6" fmla="*/ 2095 w 2095"/>
                      <a:gd name="T7" fmla="*/ 1393 h 2383"/>
                      <a:gd name="T8" fmla="*/ 2095 w 2095"/>
                      <a:gd name="T9" fmla="*/ 2383 h 23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95"/>
                      <a:gd name="T16" fmla="*/ 0 h 2383"/>
                      <a:gd name="T17" fmla="*/ 2095 w 2095"/>
                      <a:gd name="T18" fmla="*/ 2383 h 23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95" h="2383">
                        <a:moveTo>
                          <a:pt x="0" y="0"/>
                        </a:moveTo>
                        <a:lnTo>
                          <a:pt x="456" y="361"/>
                        </a:lnTo>
                        <a:lnTo>
                          <a:pt x="471" y="199"/>
                        </a:lnTo>
                        <a:lnTo>
                          <a:pt x="2095" y="1393"/>
                        </a:lnTo>
                        <a:lnTo>
                          <a:pt x="2095" y="2383"/>
                        </a:lnTo>
                      </a:path>
                    </a:pathLst>
                  </a:custGeom>
                  <a:noFill/>
                  <a:ln w="38100" cap="sq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/>
                  <a:lstStyle/>
                  <a:p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145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8431246" y="3533775"/>
                    <a:ext cx="479425" cy="434975"/>
                    <a:chOff x="949" y="1974"/>
                    <a:chExt cx="412" cy="407"/>
                  </a:xfrm>
                </p:grpSpPr>
                <p:sp>
                  <p:nvSpPr>
                    <p:cNvPr id="156" name="Oval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49" y="1974"/>
                      <a:ext cx="412" cy="407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57" name="Oval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0" y="2021"/>
                      <a:ext cx="330" cy="314"/>
                    </a:xfrm>
                    <a:prstGeom prst="ellipse">
                      <a:avLst/>
                    </a:prstGeom>
                    <a:solidFill>
                      <a:srgbClr val="3366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146" name="Text Box 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21696" y="5527674"/>
                    <a:ext cx="872754" cy="358339"/>
                  </a:xfrm>
                  <a:prstGeom prst="rect">
                    <a:avLst/>
                  </a:prstGeom>
                  <a:noFill/>
                  <a:ln w="9525" cap="sq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fr-FR" sz="1600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Storage</a:t>
                    </a:r>
                  </a:p>
                </p:txBody>
              </p:sp>
              <p:sp>
                <p:nvSpPr>
                  <p:cNvPr id="147" name="Text Box 56"/>
                  <p:cNvSpPr txBox="1">
                    <a:spLocks noChangeArrowheads="1"/>
                  </p:cNvSpPr>
                  <p:nvPr/>
                </p:nvSpPr>
                <p:spPr bwMode="auto">
                  <a:xfrm rot="21589021">
                    <a:off x="7156484" y="2157435"/>
                    <a:ext cx="1884362" cy="74925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fr-FR" sz="2000" b="1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0.3 – 0.5°C/min</a:t>
                    </a:r>
                  </a:p>
                </p:txBody>
              </p:sp>
              <p:grpSp>
                <p:nvGrpSpPr>
                  <p:cNvPr id="148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6027771" y="1947863"/>
                    <a:ext cx="479425" cy="434975"/>
                    <a:chOff x="949" y="1974"/>
                    <a:chExt cx="412" cy="407"/>
                  </a:xfrm>
                </p:grpSpPr>
                <p:sp>
                  <p:nvSpPr>
                    <p:cNvPr id="154" name="Oval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49" y="1974"/>
                      <a:ext cx="412" cy="407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55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0" y="2021"/>
                      <a:ext cx="330" cy="314"/>
                    </a:xfrm>
                    <a:prstGeom prst="ellipse">
                      <a:avLst/>
                    </a:prstGeom>
                    <a:solidFill>
                      <a:srgbClr val="3366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149" name="Text Box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94521" y="1814513"/>
                    <a:ext cx="657663" cy="390916"/>
                  </a:xfrm>
                  <a:prstGeom prst="rect">
                    <a:avLst/>
                  </a:prstGeom>
                  <a:noFill/>
                  <a:ln w="9525" cap="sq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fr-FR" sz="1800" b="1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H</a:t>
                    </a:r>
                    <a:r>
                      <a:rPr lang="fr-FR" sz="1600" b="1" baseline="-20000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2</a:t>
                    </a:r>
                    <a:r>
                      <a:rPr lang="fr-FR" sz="1800" b="1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O</a:t>
                    </a:r>
                  </a:p>
                </p:txBody>
              </p:sp>
              <p:sp>
                <p:nvSpPr>
                  <p:cNvPr id="150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5577283" y="915988"/>
                    <a:ext cx="2914009" cy="879560"/>
                  </a:xfrm>
                  <a:prstGeom prst="rect">
                    <a:avLst/>
                  </a:prstGeom>
                  <a:noFill/>
                  <a:ln w="9525" cap="sq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fr-FR" sz="2000" b="1" dirty="0" err="1" smtClean="0">
                        <a:solidFill>
                          <a:srgbClr val="C00000"/>
                        </a:solidFill>
                        <a:latin typeface="Times New Roman" pitchFamily="18" charset="0"/>
                      </a:rPr>
                      <a:t>Cryopreservation</a:t>
                    </a:r>
                    <a:endParaRPr lang="fr-FR" sz="2000" b="1" dirty="0" smtClean="0">
                      <a:solidFill>
                        <a:srgbClr val="C00000"/>
                      </a:solidFill>
                      <a:latin typeface="Times New Roman" pitchFamily="18" charset="0"/>
                    </a:endParaRPr>
                  </a:p>
                  <a:p>
                    <a:pPr algn="ctr"/>
                    <a:r>
                      <a:rPr lang="fr-FR" sz="1400" b="1" dirty="0" smtClean="0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Slow </a:t>
                    </a:r>
                    <a:r>
                      <a:rPr lang="fr-FR" sz="1400" b="1" dirty="0" err="1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freezing</a:t>
                    </a:r>
                    <a:endParaRPr lang="fr-FR" sz="1400" b="1" dirty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  <a:p>
                    <a:pPr algn="ctr"/>
                    <a:r>
                      <a:rPr lang="fr-FR" sz="1400" b="1" dirty="0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(</a:t>
                    </a:r>
                    <a:r>
                      <a:rPr lang="fr-FR" sz="1400" b="1" dirty="0" err="1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equilibrated</a:t>
                    </a:r>
                    <a:r>
                      <a:rPr lang="fr-FR" sz="1400" b="1" dirty="0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)</a:t>
                    </a:r>
                  </a:p>
                </p:txBody>
              </p:sp>
              <p:sp>
                <p:nvSpPr>
                  <p:cNvPr id="151" name="Text Box 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940584" y="5553075"/>
                    <a:ext cx="872754" cy="358339"/>
                  </a:xfrm>
                  <a:prstGeom prst="rect">
                    <a:avLst/>
                  </a:prstGeom>
                  <a:noFill/>
                  <a:ln w="9525" cap="sq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fr-FR" sz="1600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Storage</a:t>
                    </a:r>
                  </a:p>
                </p:txBody>
              </p:sp>
              <p:sp>
                <p:nvSpPr>
                  <p:cNvPr id="152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7857204" y="2857496"/>
                    <a:ext cx="1839803" cy="325764"/>
                  </a:xfrm>
                  <a:prstGeom prst="rect">
                    <a:avLst/>
                  </a:prstGeom>
                  <a:noFill/>
                  <a:ln w="9525" cap="sq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fr-FR" sz="1400" b="1" dirty="0" err="1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weak</a:t>
                    </a:r>
                    <a:r>
                      <a:rPr lang="fr-FR" sz="1400" b="1" dirty="0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 </a:t>
                    </a:r>
                    <a:r>
                      <a:rPr lang="fr-FR" sz="1400" b="1" dirty="0" err="1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dehydratation</a:t>
                    </a:r>
                    <a:endParaRPr lang="fr-FR" sz="1400" b="1" dirty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53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5876958" y="3381375"/>
                    <a:ext cx="1930727" cy="32576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sq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fr-FR" sz="1400" b="1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Weak  dehydratation</a:t>
                    </a:r>
                  </a:p>
                </p:txBody>
              </p:sp>
            </p:grpSp>
            <p:sp>
              <p:nvSpPr>
                <p:cNvPr id="139" name="Line 55"/>
                <p:cNvSpPr>
                  <a:spLocks noChangeShapeType="1"/>
                </p:cNvSpPr>
                <p:nvPr/>
              </p:nvSpPr>
              <p:spPr bwMode="auto">
                <a:xfrm>
                  <a:off x="8688388" y="5172075"/>
                  <a:ext cx="0" cy="266700"/>
                </a:xfrm>
                <a:prstGeom prst="line">
                  <a:avLst/>
                </a:prstGeom>
                <a:noFill/>
                <a:ln w="38100" cap="sq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37" name="Line 60"/>
              <p:cNvSpPr>
                <a:spLocks noChangeShapeType="1"/>
              </p:cNvSpPr>
              <p:nvPr/>
            </p:nvSpPr>
            <p:spPr bwMode="auto">
              <a:xfrm>
                <a:off x="6475413" y="2049463"/>
                <a:ext cx="263525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5" name="Group 67"/>
            <p:cNvGrpSpPr/>
            <p:nvPr/>
          </p:nvGrpSpPr>
          <p:grpSpPr>
            <a:xfrm>
              <a:off x="258763" y="890588"/>
              <a:ext cx="9494349" cy="5518540"/>
              <a:chOff x="258763" y="890588"/>
              <a:chExt cx="9494349" cy="5518540"/>
            </a:xfrm>
          </p:grpSpPr>
          <p:sp>
            <p:nvSpPr>
              <p:cNvPr id="116" name="Line 7"/>
              <p:cNvSpPr>
                <a:spLocks noChangeShapeType="1"/>
              </p:cNvSpPr>
              <p:nvPr/>
            </p:nvSpPr>
            <p:spPr bwMode="auto">
              <a:xfrm>
                <a:off x="1100138" y="5991225"/>
                <a:ext cx="8185150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Line 8"/>
              <p:cNvSpPr>
                <a:spLocks noChangeShapeType="1"/>
              </p:cNvSpPr>
              <p:nvPr/>
            </p:nvSpPr>
            <p:spPr bwMode="auto">
              <a:xfrm flipV="1">
                <a:off x="1100138" y="985838"/>
                <a:ext cx="0" cy="3906837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Text Box 9"/>
              <p:cNvSpPr txBox="1">
                <a:spLocks noChangeArrowheads="1"/>
              </p:cNvSpPr>
              <p:nvPr/>
            </p:nvSpPr>
            <p:spPr bwMode="auto">
              <a:xfrm>
                <a:off x="468313" y="5254625"/>
                <a:ext cx="652502" cy="390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fr-FR" sz="1800" b="1">
                    <a:solidFill>
                      <a:srgbClr val="000000"/>
                    </a:solidFill>
                    <a:latin typeface="Times New Roman" pitchFamily="18" charset="0"/>
                  </a:rPr>
                  <a:t>-196</a:t>
                </a:r>
              </a:p>
            </p:txBody>
          </p:sp>
          <p:sp>
            <p:nvSpPr>
              <p:cNvPr id="119" name="Line 11"/>
              <p:cNvSpPr>
                <a:spLocks noChangeShapeType="1"/>
              </p:cNvSpPr>
              <p:nvPr/>
            </p:nvSpPr>
            <p:spPr bwMode="auto">
              <a:xfrm flipH="1">
                <a:off x="1100138" y="5438775"/>
                <a:ext cx="133350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Line 12"/>
              <p:cNvSpPr>
                <a:spLocks noChangeShapeType="1"/>
              </p:cNvSpPr>
              <p:nvPr/>
            </p:nvSpPr>
            <p:spPr bwMode="auto">
              <a:xfrm flipV="1">
                <a:off x="830263" y="4756150"/>
                <a:ext cx="407987" cy="41592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Line 13"/>
              <p:cNvSpPr>
                <a:spLocks noChangeShapeType="1"/>
              </p:cNvSpPr>
              <p:nvPr/>
            </p:nvSpPr>
            <p:spPr bwMode="auto">
              <a:xfrm flipV="1">
                <a:off x="966788" y="4756150"/>
                <a:ext cx="404812" cy="41592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Line 14"/>
              <p:cNvSpPr>
                <a:spLocks noChangeShapeType="1"/>
              </p:cNvSpPr>
              <p:nvPr/>
            </p:nvSpPr>
            <p:spPr bwMode="auto">
              <a:xfrm>
                <a:off x="1100138" y="5013325"/>
                <a:ext cx="0" cy="97790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Line 15"/>
              <p:cNvSpPr>
                <a:spLocks noChangeShapeType="1"/>
              </p:cNvSpPr>
              <p:nvPr/>
            </p:nvSpPr>
            <p:spPr bwMode="auto">
              <a:xfrm flipH="1">
                <a:off x="1109663" y="3752850"/>
                <a:ext cx="133350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Rectangle 16"/>
              <p:cNvSpPr>
                <a:spLocks noChangeArrowheads="1"/>
              </p:cNvSpPr>
              <p:nvPr/>
            </p:nvSpPr>
            <p:spPr bwMode="auto">
              <a:xfrm>
                <a:off x="588963" y="3568700"/>
                <a:ext cx="528608" cy="390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fr-FR" sz="1800" b="1">
                    <a:solidFill>
                      <a:srgbClr val="000000"/>
                    </a:solidFill>
                    <a:latin typeface="Times New Roman" pitchFamily="18" charset="0"/>
                  </a:rPr>
                  <a:t>-80</a:t>
                </a:r>
              </a:p>
            </p:txBody>
          </p:sp>
          <p:sp>
            <p:nvSpPr>
              <p:cNvPr id="125" name="Line 17"/>
              <p:cNvSpPr>
                <a:spLocks noChangeShapeType="1"/>
              </p:cNvSpPr>
              <p:nvPr/>
            </p:nvSpPr>
            <p:spPr bwMode="auto">
              <a:xfrm flipH="1">
                <a:off x="1109663" y="2049463"/>
                <a:ext cx="133350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8"/>
              <p:cNvSpPr>
                <a:spLocks noChangeArrowheads="1"/>
              </p:cNvSpPr>
              <p:nvPr/>
            </p:nvSpPr>
            <p:spPr bwMode="auto">
              <a:xfrm>
                <a:off x="711200" y="1865313"/>
                <a:ext cx="404715" cy="390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fr-FR" sz="1800" b="1">
                    <a:solidFill>
                      <a:srgbClr val="000000"/>
                    </a:solidFill>
                    <a:latin typeface="Times New Roman" pitchFamily="18" charset="0"/>
                  </a:rPr>
                  <a:t>-5</a:t>
                </a:r>
              </a:p>
            </p:txBody>
          </p:sp>
          <p:sp>
            <p:nvSpPr>
              <p:cNvPr id="127" name="Text Box 19"/>
              <p:cNvSpPr txBox="1">
                <a:spLocks noChangeArrowheads="1"/>
              </p:cNvSpPr>
              <p:nvPr/>
            </p:nvSpPr>
            <p:spPr bwMode="auto">
              <a:xfrm rot="16200000">
                <a:off x="-430699" y="2830721"/>
                <a:ext cx="2028215" cy="3964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fr-FR" sz="1800" b="1" dirty="0" err="1" smtClean="0">
                    <a:solidFill>
                      <a:srgbClr val="000000"/>
                    </a:solidFill>
                    <a:latin typeface="Times New Roman" pitchFamily="18" charset="0"/>
                  </a:rPr>
                  <a:t>Temp</a:t>
                </a:r>
                <a:r>
                  <a:rPr lang="fr-FR" sz="1800" b="1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  </a:t>
                </a:r>
                <a:r>
                  <a:rPr lang="fr-FR" sz="1800" b="1" dirty="0" err="1">
                    <a:solidFill>
                      <a:srgbClr val="000000"/>
                    </a:solidFill>
                    <a:latin typeface="Times New Roman" pitchFamily="18" charset="0"/>
                  </a:rPr>
                  <a:t>Degrees</a:t>
                </a:r>
                <a:r>
                  <a:rPr lang="fr-FR" sz="1800" b="1" dirty="0">
                    <a:solidFill>
                      <a:srgbClr val="000000"/>
                    </a:solidFill>
                    <a:latin typeface="Times New Roman" pitchFamily="18" charset="0"/>
                  </a:rPr>
                  <a:t> C </a:t>
                </a:r>
              </a:p>
            </p:txBody>
          </p:sp>
          <p:sp>
            <p:nvSpPr>
              <p:cNvPr id="128" name="Rectangle 22"/>
              <p:cNvSpPr>
                <a:spLocks noChangeArrowheads="1"/>
              </p:cNvSpPr>
              <p:nvPr/>
            </p:nvSpPr>
            <p:spPr bwMode="auto">
              <a:xfrm>
                <a:off x="8221663" y="5989638"/>
                <a:ext cx="1531449" cy="390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fr-FR" sz="1800" b="1">
                    <a:solidFill>
                      <a:srgbClr val="000000"/>
                    </a:solidFill>
                    <a:latin typeface="Times New Roman" pitchFamily="18" charset="0"/>
                  </a:rPr>
                  <a:t>Temps (min)</a:t>
                </a:r>
              </a:p>
            </p:txBody>
          </p:sp>
          <p:sp>
            <p:nvSpPr>
              <p:cNvPr id="129" name="Line 24"/>
              <p:cNvSpPr>
                <a:spLocks noChangeShapeType="1"/>
              </p:cNvSpPr>
              <p:nvPr/>
            </p:nvSpPr>
            <p:spPr bwMode="auto">
              <a:xfrm flipH="1">
                <a:off x="1073150" y="1311275"/>
                <a:ext cx="134938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Text Box 28"/>
              <p:cNvSpPr txBox="1">
                <a:spLocks noChangeArrowheads="1"/>
              </p:cNvSpPr>
              <p:nvPr/>
            </p:nvSpPr>
            <p:spPr bwMode="auto">
              <a:xfrm>
                <a:off x="3109913" y="6008688"/>
                <a:ext cx="446012" cy="39091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fr-FR" sz="1800" b="1">
                    <a:solidFill>
                      <a:srgbClr val="000000"/>
                    </a:solidFill>
                    <a:latin typeface="Times New Roman" pitchFamily="18" charset="0"/>
                  </a:rPr>
                  <a:t>10</a:t>
                </a:r>
              </a:p>
            </p:txBody>
          </p:sp>
          <p:sp>
            <p:nvSpPr>
              <p:cNvPr id="131" name="Text Box 30"/>
              <p:cNvSpPr txBox="1">
                <a:spLocks noChangeArrowheads="1"/>
              </p:cNvSpPr>
              <p:nvPr/>
            </p:nvSpPr>
            <p:spPr bwMode="auto">
              <a:xfrm>
                <a:off x="5394325" y="6018212"/>
                <a:ext cx="446012" cy="39091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fr-FR" sz="1800" b="1">
                    <a:solidFill>
                      <a:srgbClr val="000000"/>
                    </a:solidFill>
                    <a:latin typeface="Times New Roman" pitchFamily="18" charset="0"/>
                  </a:rPr>
                  <a:t>20</a:t>
                </a:r>
              </a:p>
            </p:txBody>
          </p:sp>
          <p:sp>
            <p:nvSpPr>
              <p:cNvPr id="132" name="Text Box 32"/>
              <p:cNvSpPr txBox="1">
                <a:spLocks noChangeArrowheads="1"/>
              </p:cNvSpPr>
              <p:nvPr/>
            </p:nvSpPr>
            <p:spPr bwMode="auto">
              <a:xfrm>
                <a:off x="7704138" y="5989638"/>
                <a:ext cx="446012" cy="39091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fr-FR" sz="1800" b="1">
                    <a:solidFill>
                      <a:srgbClr val="000000"/>
                    </a:solidFill>
                    <a:latin typeface="Times New Roman" pitchFamily="18" charset="0"/>
                  </a:rPr>
                  <a:t>30</a:t>
                </a:r>
              </a:p>
            </p:txBody>
          </p:sp>
          <p:sp>
            <p:nvSpPr>
              <p:cNvPr id="133" name="Line 67"/>
              <p:cNvSpPr>
                <a:spLocks noChangeShapeType="1"/>
              </p:cNvSpPr>
              <p:nvPr/>
            </p:nvSpPr>
            <p:spPr bwMode="auto">
              <a:xfrm flipH="1">
                <a:off x="1109663" y="2973388"/>
                <a:ext cx="133350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68"/>
              <p:cNvSpPr>
                <a:spLocks noChangeArrowheads="1"/>
              </p:cNvSpPr>
              <p:nvPr/>
            </p:nvSpPr>
            <p:spPr bwMode="auto">
              <a:xfrm>
                <a:off x="588963" y="2789238"/>
                <a:ext cx="528608" cy="3909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fr-FR" sz="1800" b="1" dirty="0">
                    <a:solidFill>
                      <a:srgbClr val="000000"/>
                    </a:solidFill>
                    <a:latin typeface="Times New Roman" pitchFamily="18" charset="0"/>
                  </a:rPr>
                  <a:t>-35</a:t>
                </a:r>
              </a:p>
            </p:txBody>
          </p:sp>
          <p:sp>
            <p:nvSpPr>
              <p:cNvPr id="135" name="Rectangle 69"/>
              <p:cNvSpPr>
                <a:spLocks noChangeArrowheads="1"/>
              </p:cNvSpPr>
              <p:nvPr/>
            </p:nvSpPr>
            <p:spPr bwMode="auto">
              <a:xfrm>
                <a:off x="258763" y="890588"/>
                <a:ext cx="664546" cy="3583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fr-FR" sz="1600" b="1" dirty="0">
                    <a:solidFill>
                      <a:srgbClr val="000000"/>
                    </a:solidFill>
                    <a:latin typeface="Times New Roman" pitchFamily="18" charset="0"/>
                  </a:rPr>
                  <a:t>37°C</a:t>
                </a:r>
              </a:p>
            </p:txBody>
          </p:sp>
        </p:grpSp>
      </p:grpSp>
      <p:sp>
        <p:nvSpPr>
          <p:cNvPr id="175" name="Text Box 23"/>
          <p:cNvSpPr txBox="1">
            <a:spLocks noChangeArrowheads="1"/>
          </p:cNvSpPr>
          <p:nvPr/>
        </p:nvSpPr>
        <p:spPr bwMode="auto">
          <a:xfrm>
            <a:off x="928662" y="785794"/>
            <a:ext cx="78581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" charset="0"/>
              </a:rPr>
              <a:t>Vitrification vs </a:t>
            </a:r>
            <a:r>
              <a:rPr lang="fr-FR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1" charset="0"/>
              </a:rPr>
              <a:t>Cryopreservation</a:t>
            </a:r>
            <a:endParaRPr lang="fr-F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769938" y="1140247"/>
            <a:ext cx="7827142" cy="78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Cryopreservation   vs.   Vitrification</a:t>
            </a:r>
          </a:p>
        </p:txBody>
      </p:sp>
      <p:graphicFrame>
        <p:nvGraphicFramePr>
          <p:cNvPr id="3" name="Group 491"/>
          <p:cNvGraphicFramePr>
            <a:graphicFrameLocks noGrp="1"/>
          </p:cNvGraphicFramePr>
          <p:nvPr/>
        </p:nvGraphicFramePr>
        <p:xfrm>
          <a:off x="527050" y="2316483"/>
          <a:ext cx="8402668" cy="399288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826469"/>
                <a:gridCol w="2830731"/>
                <a:gridCol w="2745468"/>
              </a:tblGrid>
              <a:tr h="436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Cryopreservation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Vitrification</a:t>
                      </a:r>
                      <a:endParaRPr kumimoji="0" lang="de-DE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882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CPA-Concentration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1.5 M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3.0- 5.0 M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62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Volume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0.3-1.0 ml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&lt; 1 µl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90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Contact with N</a:t>
                      </a:r>
                      <a:r>
                        <a:rPr kumimoji="0" lang="de-DE" sz="200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</a:t>
                      </a: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 &amp; the cell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yes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3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Cooling rate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~ 0.5°C /min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15.000- 50.000 °C/min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62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Freezing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slow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ultrarapid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3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Thawing/ Warming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slow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rapid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75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Time consuming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≥ 180 min.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 sec.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73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Dehydration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not controlled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controlled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214282" y="962042"/>
            <a:ext cx="8743950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Terminology</a:t>
            </a:r>
            <a:r>
              <a:rPr kumimoji="0" lang="de-DE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1104869" y="3049604"/>
            <a:ext cx="72009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Instead of Freezing   </a:t>
            </a: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→  Vitrification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de-DE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tabLst/>
              <a:defRPr/>
            </a:pPr>
            <a:endParaRPr kumimoji="0" lang="de-DE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Instead of Thawing   →   Warming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42" y="1085820"/>
            <a:ext cx="8572528" cy="771544"/>
          </a:xfrm>
        </p:spPr>
        <p:txBody>
          <a:bodyPr>
            <a:prstTxWarp prst="textArchUp">
              <a:avLst/>
            </a:prstTxWarp>
          </a:bodyPr>
          <a:lstStyle/>
          <a:p>
            <a:pPr eaLnBrk="1" hangingPunct="1">
              <a:defRPr/>
            </a:pPr>
            <a:r>
              <a:rPr lang="de-DE" sz="3200" b="1" dirty="0" smtClean="0">
                <a:ln w="2857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</a:rPr>
              <a:t>Why we prefer the vitrification-procedure now ?</a:t>
            </a:r>
            <a:endParaRPr lang="de-DE" sz="3200" b="1" dirty="0" smtClean="0">
              <a:ln w="28575"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-70338" y="1998663"/>
            <a:ext cx="977265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There is no mechanical injury 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(extracellular crystal formation)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Less osmotic stress for the cell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No intracellular crystal formation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Less labor in the laboratory daily work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Simple protocol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It is useful for cells like oocytes and blastocyst which have less success with slow freezing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No need for expensive device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814426" y="1357298"/>
            <a:ext cx="7829540" cy="604875"/>
          </a:xfrm>
        </p:spPr>
        <p:txBody>
          <a:bodyPr>
            <a:prstTxWarp prst="textArchUp">
              <a:avLst/>
            </a:prstTxWarp>
          </a:bodyPr>
          <a:lstStyle/>
          <a:p>
            <a:pPr eaLnBrk="1" hangingPunct="1">
              <a:defRPr/>
            </a:pPr>
            <a:r>
              <a:rPr lang="de-DE" sz="3200" b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Cooling rate and Vitrification (importance)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-71470" y="2395560"/>
            <a:ext cx="952341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High cooling rate needs high concentration of cryoprotectants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tabLst/>
              <a:defRPr/>
            </a:pPr>
            <a:endParaRPr kumimoji="0" lang="de-DE" sz="2800" b="0" i="0" u="none" strike="noStrike" kern="0" cap="none" spc="0" normalizeH="0" baseline="0" noProof="0" dirty="0" smtClean="0">
              <a:ln>
                <a:noFill/>
              </a:ln>
              <a:solidFill>
                <a:srgbClr val="FF00FF"/>
              </a:solidFill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endParaRPr kumimoji="0" lang="de-DE" sz="1000" b="0" i="0" u="none" strike="noStrike" kern="0" cap="none" spc="0" normalizeH="0" baseline="0" noProof="0" dirty="0" smtClean="0">
              <a:ln>
                <a:noFill/>
              </a:ln>
              <a:solidFill>
                <a:srgbClr val="FF00FF"/>
              </a:solidFill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There is a practical limit to achieve high cooling rate which correlates with biological limit of the cryoprotectant of cells during vitrification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endParaRPr kumimoji="0" lang="de-DE" sz="1000" b="0" i="0" u="none" strike="noStrike" kern="0" cap="none" spc="0" normalizeH="0" baseline="0" noProof="0" dirty="0" smtClean="0">
              <a:ln>
                <a:noFill/>
              </a:ln>
              <a:solidFill>
                <a:srgbClr val="FF00FF"/>
              </a:solidFill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For this reason it is important to find a balance between a maximum cooling rate and a minimum concentration of cryoprotectant.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300168" y="1523973"/>
            <a:ext cx="6700856" cy="690581"/>
          </a:xfrm>
        </p:spPr>
        <p:txBody>
          <a:bodyPr>
            <a:prstTxWarp prst="textArchUp">
              <a:avLst/>
            </a:prstTxWarp>
          </a:bodyPr>
          <a:lstStyle/>
          <a:p>
            <a:pPr eaLnBrk="1" hangingPunct="1">
              <a:defRPr/>
            </a:pPr>
            <a:r>
              <a:rPr lang="de-DE" sz="4800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Example for cooling rates</a:t>
            </a:r>
            <a:r>
              <a:rPr lang="de-DE" sz="4800" b="1" dirty="0" smtClean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-32" y="2536825"/>
            <a:ext cx="9258300" cy="332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~ 2500°C/ min by using 0.25 ml straws. Thick straw and large volume of medium do not allow a high cooling rate and thawing rate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~20000-25000°C/min by using a carrier which allows a very small volume which can get a direct contact with LN</a:t>
            </a:r>
            <a:r>
              <a:rPr kumimoji="0" lang="en-US" sz="2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2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57298"/>
            <a:ext cx="8929718" cy="4500594"/>
          </a:xfrm>
        </p:spPr>
        <p:txBody>
          <a:bodyPr/>
          <a:lstStyle/>
          <a:p>
            <a:pPr algn="just"/>
            <a:r>
              <a:rPr lang="en-US" sz="2800" dirty="0" smtClean="0"/>
              <a:t>The first successful pregnancy resulting from the transfer of a human embryo that had been </a:t>
            </a:r>
            <a:r>
              <a:rPr lang="en-US" sz="2800" dirty="0" err="1" smtClean="0"/>
              <a:t>cryopreserved</a:t>
            </a:r>
            <a:r>
              <a:rPr lang="en-US" sz="2800" dirty="0" smtClean="0"/>
              <a:t> by slow cooling was reported in 1983 </a:t>
            </a:r>
            <a:r>
              <a:rPr lang="en-US" sz="2800" dirty="0" smtClean="0">
                <a:solidFill>
                  <a:srgbClr val="FF0000"/>
                </a:solidFill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</a:rPr>
              <a:t>Trounson</a:t>
            </a:r>
            <a:r>
              <a:rPr lang="en-US" sz="2800" dirty="0" smtClean="0">
                <a:solidFill>
                  <a:srgbClr val="FF0000"/>
                </a:solidFill>
              </a:rPr>
              <a:t> and Mohr, 1983). </a:t>
            </a:r>
          </a:p>
          <a:p>
            <a:pPr algn="just"/>
            <a:endParaRPr lang="en-US" sz="2800" dirty="0" smtClean="0"/>
          </a:p>
          <a:p>
            <a:pPr algn="just"/>
            <a:r>
              <a:rPr lang="en-US" sz="2800" dirty="0" smtClean="0"/>
              <a:t>Today, IVF </a:t>
            </a:r>
            <a:r>
              <a:rPr lang="en-US" sz="2800" dirty="0" err="1" smtClean="0"/>
              <a:t>programmes</a:t>
            </a:r>
            <a:r>
              <a:rPr lang="en-US" sz="2800" dirty="0" smtClean="0"/>
              <a:t> routinely use embryo </a:t>
            </a:r>
            <a:r>
              <a:rPr lang="en-US" sz="2800" dirty="0" err="1" smtClean="0"/>
              <a:t>vitrification</a:t>
            </a:r>
            <a:r>
              <a:rPr lang="en-US" sz="2800" dirty="0" smtClean="0"/>
              <a:t> to augment cumulative pregnancy rates from a single </a:t>
            </a:r>
            <a:r>
              <a:rPr lang="en-US" sz="2800" dirty="0" err="1" smtClean="0"/>
              <a:t>oocyte</a:t>
            </a:r>
            <a:r>
              <a:rPr lang="en-US" sz="2800" dirty="0" smtClean="0"/>
              <a:t> retrieval, which rapidly becoming the method of choice (</a:t>
            </a:r>
            <a:r>
              <a:rPr lang="en-US" sz="2800" dirty="0" err="1" smtClean="0"/>
              <a:t>Vajta</a:t>
            </a:r>
            <a:r>
              <a:rPr lang="en-US" sz="2800" dirty="0" smtClean="0"/>
              <a:t> and </a:t>
            </a:r>
            <a:r>
              <a:rPr lang="en-US" sz="2800" dirty="0" err="1" smtClean="0"/>
              <a:t>Kuwayama</a:t>
            </a:r>
            <a:r>
              <a:rPr lang="en-US" sz="2800" dirty="0" smtClean="0"/>
              <a:t>, 2006).</a:t>
            </a:r>
            <a:r>
              <a:rPr lang="en-US" sz="2800" b="1" dirty="0" smtClean="0">
                <a:latin typeface="Arial" charset="0"/>
              </a:rPr>
              <a:t> </a:t>
            </a:r>
            <a:endParaRPr lang="en-US" sz="2800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28" y="1006464"/>
            <a:ext cx="6519910" cy="850900"/>
          </a:xfrm>
        </p:spPr>
        <p:txBody>
          <a:bodyPr>
            <a:prstTxWarp prst="textArchUp">
              <a:avLst/>
            </a:prstTxWarp>
          </a:bodyPr>
          <a:lstStyle/>
          <a:p>
            <a:pPr algn="ctr" eaLnBrk="1" hangingPunct="1">
              <a:defRPr/>
            </a:pPr>
            <a:r>
              <a:rPr lang="de-DE" b="1" dirty="0" smtClean="0">
                <a:solidFill>
                  <a:srgbClr val="C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</a:rPr>
              <a:t>Cell carrier systems</a:t>
            </a:r>
            <a:r>
              <a:rPr lang="de-DE" b="1" dirty="0" smtClean="0">
                <a:solidFill>
                  <a:srgbClr val="C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-100498" y="1500174"/>
            <a:ext cx="9525000" cy="506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Open- pulled straws (OPS)  </a:t>
            </a:r>
            <a:r>
              <a:rPr kumimoji="0" lang="de-DE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Kuleshova et al. 1999; Chem et al. 2000</a:t>
            </a: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endParaRPr kumimoji="0" lang="de-DE" b="0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SzPct val="75000"/>
              <a:buBlip>
                <a:blip r:embed="rId2"/>
              </a:buBlip>
              <a:defRPr/>
            </a:pPr>
            <a:r>
              <a:rPr lang="en-US" kern="0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Electron microscope copper grid     </a:t>
            </a:r>
            <a:r>
              <a:rPr lang="en-US" i="1" kern="0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Hong et al. 1999, Park et al. 2000</a:t>
            </a: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endParaRPr kumimoji="0" lang="de-DE" b="0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French ministraws   </a:t>
            </a:r>
            <a:r>
              <a:rPr kumimoji="0" lang="de-DE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                                 Vanderzwalmen et al. 2002</a:t>
            </a: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endParaRPr kumimoji="0" lang="en-US" b="0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Flexipet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-denuding pipette (FDP)                      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Liebermann et al. 2002</a:t>
            </a: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endParaRPr kumimoji="0" lang="en-US" b="0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Cryo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loop (CL)                                                            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Reed et al. 2002</a:t>
            </a: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endParaRPr lang="en-US" i="1" kern="0" dirty="0" smtClean="0">
              <a:solidFill>
                <a:srgbClr val="C00000"/>
              </a:solidFill>
              <a:latin typeface="Times New Roman" pitchFamily="18" charset="0"/>
              <a:cs typeface="Arial" pitchFamily="34" charset="0"/>
            </a:endParaRPr>
          </a:p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SzPct val="75000"/>
              <a:buBlip>
                <a:blip r:embed="rId2"/>
              </a:buBlip>
              <a:defRPr/>
            </a:pPr>
            <a:r>
              <a:rPr lang="de-DE" kern="0" dirty="0" smtClean="0">
                <a:solidFill>
                  <a:srgbClr val="C00000"/>
                </a:solidFill>
                <a:latin typeface="Times New Roman" pitchFamily="18" charset="0"/>
              </a:rPr>
              <a:t>Hemi-straw system (HSS) or Cryotop also  </a:t>
            </a:r>
            <a:r>
              <a:rPr lang="en-US" i="1" kern="0" dirty="0" smtClean="0">
                <a:solidFill>
                  <a:srgbClr val="C00000"/>
                </a:solidFill>
                <a:latin typeface="Times New Roman" pitchFamily="18" charset="0"/>
              </a:rPr>
              <a:t>            </a:t>
            </a:r>
            <a:r>
              <a:rPr lang="en-US" i="1" kern="0" dirty="0" err="1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Stehlik</a:t>
            </a:r>
            <a:r>
              <a:rPr lang="en-US" i="1" kern="0" dirty="0" smtClean="0">
                <a:solidFill>
                  <a:srgbClr val="C00000"/>
                </a:solidFill>
                <a:latin typeface="Times New Roman" pitchFamily="18" charset="0"/>
                <a:cs typeface="Arial" pitchFamily="34" charset="0"/>
              </a:rPr>
              <a:t> et al. 2003</a:t>
            </a:r>
          </a:p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endParaRPr kumimoji="0" lang="en-US" b="0" i="1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34" y="1311254"/>
            <a:ext cx="3527425" cy="2646363"/>
          </a:xfrm>
          <a:noFill/>
        </p:spPr>
      </p:pic>
      <p:pic>
        <p:nvPicPr>
          <p:cNvPr id="3" name="Picture 7" descr="1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5521" y="1341417"/>
            <a:ext cx="3960813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1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3134" y="4200504"/>
            <a:ext cx="4103687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214546" y="715948"/>
            <a:ext cx="45720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Open- Pulled </a:t>
            </a:r>
            <a:r>
              <a:rPr lang="de-DE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straws (OPS)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06" y="823898"/>
            <a:ext cx="9258300" cy="533400"/>
          </a:xfrm>
          <a:gradFill rotWithShape="0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</p:spPr>
        <p:txBody>
          <a:bodyPr/>
          <a:lstStyle/>
          <a:p>
            <a:pPr algn="ctr" eaLnBrk="1" hangingPunct="1"/>
            <a:r>
              <a:rPr lang="en-US" sz="3600" b="1" dirty="0" err="1" smtClean="0">
                <a:solidFill>
                  <a:srgbClr val="C00000"/>
                </a:solidFill>
              </a:rPr>
              <a:t>Cryoloop</a:t>
            </a:r>
            <a:endParaRPr lang="en-US" sz="3600" b="1" dirty="0" smtClean="0">
              <a:solidFill>
                <a:srgbClr val="C00000"/>
              </a:solidFill>
            </a:endParaRPr>
          </a:p>
        </p:txBody>
      </p:sp>
      <p:pic>
        <p:nvPicPr>
          <p:cNvPr id="3" name="Picture 3" descr="59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2669" y="2133600"/>
            <a:ext cx="35353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49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19" y="2133600"/>
            <a:ext cx="35353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結晶マウント用ピン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00856" y="2286000"/>
            <a:ext cx="17145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736" y="1084282"/>
            <a:ext cx="4357718" cy="609600"/>
          </a:xfrm>
          <a:gradFill rotWithShape="0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</p:spPr>
        <p:txBody>
          <a:bodyPr/>
          <a:lstStyle/>
          <a:p>
            <a:pPr algn="ctr" eaLnBrk="1" hangingPunct="1"/>
            <a:r>
              <a:rPr lang="en-US" b="1" dirty="0" err="1" smtClean="0">
                <a:solidFill>
                  <a:srgbClr val="000000"/>
                </a:solidFill>
              </a:rPr>
              <a:t>Cryotop</a:t>
            </a:r>
            <a:endParaRPr lang="en-US" b="1" dirty="0" smtClean="0">
              <a:solidFill>
                <a:srgbClr val="000000"/>
              </a:solidFill>
            </a:endParaRPr>
          </a:p>
        </p:txBody>
      </p:sp>
      <p:graphicFrame>
        <p:nvGraphicFramePr>
          <p:cNvPr id="3" name="Object 5"/>
          <p:cNvGraphicFramePr>
            <a:graphicFrameLocks noChangeAspect="1"/>
          </p:cNvGraphicFramePr>
          <p:nvPr/>
        </p:nvGraphicFramePr>
        <p:xfrm>
          <a:off x="904843" y="2378094"/>
          <a:ext cx="7458075" cy="2089150"/>
        </p:xfrm>
        <a:graphic>
          <a:graphicData uri="http://schemas.openxmlformats.org/presentationml/2006/ole">
            <p:oleObj spid="_x0000_s1026" name="Photo Editor Photo" r:id="rId3" imgW="8345065" imgH="2285714" progId="">
              <p:embed/>
            </p:oleObj>
          </a:graphicData>
        </a:graphic>
      </p:graphicFrame>
      <p:graphicFrame>
        <p:nvGraphicFramePr>
          <p:cNvPr id="4" name="Object 7"/>
          <p:cNvGraphicFramePr>
            <a:graphicFrameLocks noChangeAspect="1"/>
          </p:cNvGraphicFramePr>
          <p:nvPr/>
        </p:nvGraphicFramePr>
        <p:xfrm>
          <a:off x="4848193" y="4543444"/>
          <a:ext cx="3514725" cy="1600200"/>
        </p:xfrm>
        <a:graphic>
          <a:graphicData uri="http://schemas.openxmlformats.org/presentationml/2006/ole">
            <p:oleObj spid="_x0000_s1027" name="Photo Editor Photo" r:id="rId4" imgW="3296110" imgH="905001" progId="">
              <p:embed/>
            </p:oleObj>
          </a:graphicData>
        </a:graphic>
      </p:graphicFrame>
      <p:graphicFrame>
        <p:nvGraphicFramePr>
          <p:cNvPr id="5" name="Object 8"/>
          <p:cNvGraphicFramePr>
            <a:graphicFrameLocks noChangeAspect="1"/>
          </p:cNvGraphicFramePr>
          <p:nvPr/>
        </p:nvGraphicFramePr>
        <p:xfrm>
          <a:off x="904843" y="4543444"/>
          <a:ext cx="3857625" cy="1600200"/>
        </p:xfrm>
        <a:graphic>
          <a:graphicData uri="http://schemas.openxmlformats.org/presentationml/2006/ole">
            <p:oleObj spid="_x0000_s1028" name="Photo Editor Photo" r:id="rId5" imgW="6028571" imgH="164761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286248" y="4000505"/>
            <a:ext cx="485775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a: Transparent fine </a:t>
            </a:r>
            <a:r>
              <a:rPr kumimoji="1" lang="en-US" altLang="ja-JP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 </a:t>
            </a:r>
          </a:p>
          <a:p>
            <a:r>
              <a:rPr kumimoji="1" lang="en-US" altLang="ja-JP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   Polypropylene </a:t>
            </a:r>
            <a:r>
              <a:rPr kumimoji="1" lang="en-US" altLang="ja-JP" sz="20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sheet </a:t>
            </a:r>
            <a:r>
              <a:rPr kumimoji="1"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(0.8mm x 2cm</a:t>
            </a:r>
            <a:r>
              <a:rPr kumimoji="1" lang="en-US" altLang="ja-JP" sz="20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)</a:t>
            </a:r>
          </a:p>
          <a:p>
            <a:r>
              <a:rPr kumimoji="1" lang="en-US" altLang="ja-JP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b: Plastic handle</a:t>
            </a:r>
          </a:p>
          <a:p>
            <a:r>
              <a:rPr kumimoji="1" lang="en-US" altLang="ja-JP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c: Cover cap</a:t>
            </a:r>
          </a:p>
          <a:p>
            <a:r>
              <a:rPr kumimoji="1" lang="en-US" altLang="ja-JP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d: Cover Top part  during    </a:t>
            </a:r>
          </a:p>
          <a:p>
            <a:r>
              <a:rPr kumimoji="1" lang="en-US" altLang="ja-JP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   storage in LN2</a:t>
            </a:r>
            <a:endParaRPr kumimoji="1" lang="en-US" altLang="ja-JP" sz="1800" b="1" dirty="0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58810" y="868384"/>
            <a:ext cx="75867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</a:rPr>
              <a:t>      Ultra-rapid </a:t>
            </a:r>
            <a:r>
              <a:rPr kumimoji="1" lang="en-US" altLang="ja-JP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</a:rPr>
              <a:t>Vitrification</a:t>
            </a:r>
            <a:r>
              <a:rPr kumimoji="1" lang="en-US" altLang="ja-JP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</a:rPr>
              <a:t> container:  </a:t>
            </a:r>
            <a:r>
              <a:rPr kumimoji="1" lang="en-US" altLang="ja-JP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</a:rPr>
              <a:t>Cryotop</a:t>
            </a:r>
            <a:endParaRPr kumimoji="1" lang="en-US" altLang="ja-JP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pitchFamily="34" charset="-128"/>
            </a:endParaRPr>
          </a:p>
        </p:txBody>
      </p:sp>
      <p:graphicFrame>
        <p:nvGraphicFramePr>
          <p:cNvPr id="6" name="Object 8"/>
          <p:cNvGraphicFramePr>
            <a:graphicFrameLocks noChangeAspect="1"/>
          </p:cNvGraphicFramePr>
          <p:nvPr/>
        </p:nvGraphicFramePr>
        <p:xfrm>
          <a:off x="227035" y="1863746"/>
          <a:ext cx="7488237" cy="2043113"/>
        </p:xfrm>
        <a:graphic>
          <a:graphicData uri="http://schemas.openxmlformats.org/presentationml/2006/ole">
            <p:oleObj spid="_x0000_s2050" name="Flash ムービー" r:id="rId3" imgW="5788080" imgH="1974960" progId="">
              <p:embed/>
            </p:oleObj>
          </a:graphicData>
        </a:graphic>
      </p:graphicFrame>
      <p:pic>
        <p:nvPicPr>
          <p:cNvPr id="7" name="Picture 10" descr="Figure 1"/>
          <p:cNvPicPr>
            <a:picLocks noChangeAspect="1" noChangeArrowheads="1"/>
          </p:cNvPicPr>
          <p:nvPr/>
        </p:nvPicPr>
        <p:blipFill>
          <a:blip r:embed="rId4"/>
          <a:srcRect l="3587" t="12497" b="28653"/>
          <a:stretch>
            <a:fillRect/>
          </a:stretch>
        </p:blipFill>
        <p:spPr bwMode="auto">
          <a:xfrm>
            <a:off x="225447" y="4195784"/>
            <a:ext cx="4032250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6007" y="1773238"/>
            <a:ext cx="6734175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214414" y="962012"/>
            <a:ext cx="6929486" cy="609600"/>
          </a:xfrm>
          <a:prstGeom prst="rect">
            <a:avLst/>
          </a:prstGeom>
          <a:gradFill rotWithShape="0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Cryotop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643174" y="1171564"/>
            <a:ext cx="4757706" cy="685800"/>
          </a:xfrm>
          <a:gradFill rotWithShape="0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</p:spPr>
        <p:txBody>
          <a:bodyPr/>
          <a:lstStyle/>
          <a:p>
            <a:pPr algn="ctr" eaLnBrk="1" hangingPunct="1"/>
            <a:r>
              <a:rPr lang="en-US" sz="3600" b="1" smtClean="0">
                <a:solidFill>
                  <a:srgbClr val="FF00FF"/>
                </a:solidFill>
              </a:rPr>
              <a:t>Cryotip</a:t>
            </a:r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642910" y="2751140"/>
          <a:ext cx="8147532" cy="2678124"/>
        </p:xfrm>
        <a:graphic>
          <a:graphicData uri="http://schemas.openxmlformats.org/presentationml/2006/ole">
            <p:oleObj spid="_x0000_s3074" name="Photo Editor Photo" r:id="rId3" imgW="8888066" imgH="328571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57206" y="1033450"/>
            <a:ext cx="8743950" cy="609600"/>
          </a:xfrm>
          <a:prstGeom prst="rect">
            <a:avLst/>
          </a:prstGeom>
          <a:gradFill rotWithShape="0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b="1" i="1">
                <a:solidFill>
                  <a:srgbClr val="003300"/>
                </a:solidFill>
              </a:rPr>
              <a:t>Cryoleaf (McGill)</a:t>
            </a:r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594486" y="2181228"/>
          <a:ext cx="8335230" cy="2598328"/>
        </p:xfrm>
        <a:graphic>
          <a:graphicData uri="http://schemas.openxmlformats.org/presentationml/2006/ole">
            <p:oleObj spid="_x0000_s4098" r:id="rId3" imgW="10523810" imgH="3666667" progId="">
              <p:embed/>
            </p:oleObj>
          </a:graphicData>
        </a:graphic>
      </p:graphicFrame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594486" y="4162427"/>
          <a:ext cx="8335230" cy="1389205"/>
        </p:xfrm>
        <a:graphic>
          <a:graphicData uri="http://schemas.openxmlformats.org/presentationml/2006/ole">
            <p:oleObj spid="_x0000_s4099" r:id="rId4" imgW="6767562" imgH="1319048" progId="">
              <p:embed/>
            </p:oleObj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594486" y="5246691"/>
          <a:ext cx="8335232" cy="1254143"/>
        </p:xfrm>
        <a:graphic>
          <a:graphicData uri="http://schemas.openxmlformats.org/presentationml/2006/ole">
            <p:oleObj spid="_x0000_s4100" r:id="rId5" imgW="6119857" imgH="103319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38" y="1225520"/>
            <a:ext cx="7286676" cy="703282"/>
          </a:xfrm>
        </p:spPr>
        <p:txBody>
          <a:bodyPr>
            <a:prstTxWarp prst="textArchUp">
              <a:avLst/>
            </a:prstTxWarp>
          </a:bodyPr>
          <a:lstStyle/>
          <a:p>
            <a:pPr algn="ctr" eaLnBrk="1" hangingPunct="1">
              <a:defRPr/>
            </a:pPr>
            <a:r>
              <a:rPr lang="de-DE" sz="4800" b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Critical side of Vitrification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32" y="1927225"/>
            <a:ext cx="9309100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Very high cooling rate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endParaRPr kumimoji="0" lang="de-DE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Protection against potentially toxic chemicals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(Vitrification needs high concentration of permeable cryoprotectant to induce a intracellular vitrification)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(which is sometimes biologically and technically difficult and problematic)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endParaRPr kumimoji="0" lang="de-DE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There is a direct contact between the vitrification medium and LN</a:t>
            </a:r>
            <a:r>
              <a:rPr kumimoji="0" lang="de-DE" sz="2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which is eventually a source of contamination.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585920" y="928669"/>
            <a:ext cx="5986476" cy="687421"/>
          </a:xfrm>
        </p:spPr>
        <p:txBody>
          <a:bodyPr/>
          <a:lstStyle/>
          <a:p>
            <a:pPr algn="ctr" eaLnBrk="1" hangingPunct="1">
              <a:defRPr/>
            </a:pPr>
            <a:r>
              <a:rPr lang="de-DE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Solution for Vitrification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-71470" y="2374916"/>
            <a:ext cx="9215470" cy="448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3"/>
              </a:buBlip>
              <a:tabLst/>
              <a:defRPr/>
            </a:pP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To reach a high cooling rate, special container or carrier should be used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3"/>
              </a:buBlip>
              <a:tabLst/>
              <a:defRPr/>
            </a:pPr>
            <a:endParaRPr kumimoji="0" lang="de-DE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3"/>
              </a:buBlip>
              <a:tabLst/>
              <a:defRPr/>
            </a:pP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To minimize the toxicity of the cryoprotectant, at least two different types of cryoprotectant should be used in a stepwise incubation and two different concentration    </a:t>
            </a:r>
            <a:r>
              <a:rPr kumimoji="0" lang="de-DE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(lower-strength and full-strength)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3"/>
              </a:buBlip>
              <a:tabLst/>
              <a:defRPr/>
            </a:pPr>
            <a:endParaRPr kumimoji="0" lang="de-DE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3"/>
              </a:buBlip>
              <a:tabLst/>
              <a:defRPr/>
            </a:pP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LN</a:t>
            </a:r>
            <a:r>
              <a:rPr kumimoji="0" lang="de-DE" sz="2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as a source of contamination 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87385" y="2428868"/>
            <a:ext cx="8756615" cy="2071702"/>
          </a:xfrm>
          <a:noFill/>
          <a:ln/>
        </p:spPr>
        <p:txBody>
          <a:bodyPr lIns="90488" tIns="44450" rIns="90488" bIns="44450">
            <a:prstTxWarp prst="textArchUp">
              <a:avLst/>
            </a:prstTxWarp>
          </a:bodyPr>
          <a:lstStyle/>
          <a:p>
            <a:pPr algn="ctr">
              <a:lnSpc>
                <a:spcPct val="120000"/>
              </a:lnSpc>
            </a:pPr>
            <a:r>
              <a:rPr lang="de-DE" sz="8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</a:rPr>
              <a:t>  </a:t>
            </a:r>
            <a:br>
              <a:rPr lang="de-DE" sz="8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</a:rPr>
            </a:br>
            <a:r>
              <a:rPr lang="de-DE" sz="8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</a:rPr>
              <a:t>cryopreservation  </a:t>
            </a:r>
            <a:endParaRPr lang="de-DE" sz="8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085854" y="785794"/>
            <a:ext cx="7129484" cy="690593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Contamination during LN</a:t>
            </a:r>
            <a:r>
              <a:rPr lang="de-DE" sz="36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</a:t>
            </a:r>
            <a:r>
              <a:rPr lang="de-DE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storage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714348" y="2143116"/>
            <a:ext cx="814393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Virus and bacteria can survive the LN</a:t>
            </a:r>
            <a:r>
              <a:rPr kumimoji="0" lang="de-DE" sz="2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at -196°C   like Hepatitis- and HIV-virus ?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v"/>
              <a:tabLst/>
              <a:defRPr/>
            </a:pPr>
            <a:endParaRPr kumimoji="0" lang="de-DE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Extra tank for vitrified material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v"/>
              <a:tabLst/>
              <a:defRPr/>
            </a:pPr>
            <a:endParaRPr kumimoji="0" lang="de-DE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kumimoji="0" lang="de-DE" sz="36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Infected material should not be frozen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v"/>
              <a:tabLst/>
              <a:defRPr/>
            </a:pPr>
            <a:endParaRPr kumimoji="0" lang="de-DE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0034" y="1351508"/>
            <a:ext cx="864396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 err="1" smtClean="0">
                <a:solidFill>
                  <a:srgbClr val="C00000"/>
                </a:solidFill>
              </a:rPr>
              <a:t>Yavin</a:t>
            </a:r>
            <a:r>
              <a:rPr lang="en-US" sz="7200" dirty="0" smtClean="0">
                <a:solidFill>
                  <a:srgbClr val="C00000"/>
                </a:solidFill>
              </a:rPr>
              <a:t> </a:t>
            </a:r>
            <a:r>
              <a:rPr lang="en-US" sz="7200" dirty="0" err="1" smtClean="0">
                <a:solidFill>
                  <a:srgbClr val="C00000"/>
                </a:solidFill>
              </a:rPr>
              <a:t>etal</a:t>
            </a:r>
            <a:r>
              <a:rPr lang="en-US" sz="7200" dirty="0" smtClean="0">
                <a:solidFill>
                  <a:srgbClr val="C00000"/>
                </a:solidFill>
              </a:rPr>
              <a:t> 2009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err="1" smtClean="0">
                <a:solidFill>
                  <a:srgbClr val="0000FF"/>
                </a:solidFill>
              </a:rPr>
              <a:t>Yavin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etal</a:t>
            </a:r>
            <a:r>
              <a:rPr lang="en-US" dirty="0" smtClean="0">
                <a:solidFill>
                  <a:srgbClr val="0000FF"/>
                </a:solidFill>
              </a:rPr>
              <a:t> 2009 describe an innovative method; ‘sealed pulled straws’ (SPS), which is designed to reduce the potential risk of contamination during </a:t>
            </a:r>
            <a:r>
              <a:rPr lang="en-US" dirty="0" err="1" smtClean="0">
                <a:solidFill>
                  <a:srgbClr val="0000FF"/>
                </a:solidFill>
              </a:rPr>
              <a:t>vitrification</a:t>
            </a:r>
            <a:r>
              <a:rPr lang="en-US" dirty="0" smtClean="0">
                <a:solidFill>
                  <a:srgbClr val="0000FF"/>
                </a:solidFill>
              </a:rPr>
              <a:t> while maintaining a high cooling rate in LN slush at -210°C.</a:t>
            </a:r>
          </a:p>
          <a:p>
            <a:pPr algn="just"/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pPr algn="just"/>
            <a:r>
              <a:rPr lang="en-US" dirty="0" smtClean="0">
                <a:solidFill>
                  <a:srgbClr val="0000FF"/>
                </a:solidFill>
              </a:rPr>
              <a:t>This method protects the biological sample from direct contact with the LN during the </a:t>
            </a:r>
            <a:r>
              <a:rPr lang="en-US" dirty="0" err="1" smtClean="0">
                <a:solidFill>
                  <a:srgbClr val="0000FF"/>
                </a:solidFill>
              </a:rPr>
              <a:t>vitrification</a:t>
            </a:r>
            <a:r>
              <a:rPr lang="en-US" dirty="0" smtClean="0">
                <a:solidFill>
                  <a:srgbClr val="0000FF"/>
                </a:solidFill>
              </a:rPr>
              <a:t> process and subsequent storage.  </a:t>
            </a:r>
            <a:endParaRPr lang="en-US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19089" y="785794"/>
            <a:ext cx="8824912" cy="714372"/>
          </a:xfrm>
        </p:spPr>
        <p:txBody>
          <a:bodyPr/>
          <a:lstStyle/>
          <a:p>
            <a:pPr eaLnBrk="1" hangingPunct="1">
              <a:defRPr/>
            </a:pPr>
            <a:r>
              <a:rPr lang="de-DE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What are the different solutions for vitrification ?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79400" y="2000240"/>
            <a:ext cx="886460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Permeable cryoprotectant  for the cell membranes            </a:t>
            </a:r>
            <a:r>
              <a:rPr kumimoji="0" lang="de-DE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(Glycerol, Ethylenglycol, DMSO)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Char char="-"/>
              <a:tabLst/>
              <a:defRPr/>
            </a:pPr>
            <a:endParaRPr kumimoji="0" lang="de-DE" sz="2800" b="0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3"/>
              </a:buBlip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Non- permeable cryoprotectant 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</a:t>
            </a:r>
            <a:r>
              <a:rPr kumimoji="0" lang="de-DE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(Sugar, Proteines, Polymere)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-32" y="749326"/>
            <a:ext cx="9144032" cy="536534"/>
          </a:xfrm>
        </p:spPr>
        <p:txBody>
          <a:bodyPr/>
          <a:lstStyle/>
          <a:p>
            <a:pPr eaLnBrk="1" hangingPunct="1">
              <a:defRPr/>
            </a:pPr>
            <a:r>
              <a:rPr lang="de-DE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What are the characteristics  of the vitrification solutions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2669" y="1285860"/>
            <a:ext cx="9131332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ctr" defTabSz="8064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Essential substances: permeable cryoprotectant</a:t>
            </a:r>
          </a:p>
          <a:p>
            <a:pPr marL="457200" marR="0" lvl="0" indent="-457200" algn="l" defTabSz="8064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The solution should have the power for dehydration</a:t>
            </a:r>
          </a:p>
          <a:p>
            <a:pPr marL="457200" marR="0" lvl="0" indent="-457200" algn="l" defTabSz="8064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The possibility to reduce the freezing point</a:t>
            </a:r>
          </a:p>
          <a:p>
            <a:pPr marL="457200" marR="0" lvl="0" indent="-457200" algn="l" defTabSz="8064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These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cryoprotectants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should be non-toxic</a:t>
            </a:r>
          </a:p>
          <a:p>
            <a:pPr marL="457200" marR="0" lvl="0" indent="-457200" algn="l" defTabSz="8064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ü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  <a:p>
            <a:pPr marL="457200" marR="0" lvl="0" indent="-457200" algn="ctr" defTabSz="8064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3"/>
              </a:buBlip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Non-permeable substances ( Sucrose,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Trehalose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)</a:t>
            </a:r>
          </a:p>
          <a:p>
            <a:pPr marL="457200" marR="0" lvl="0" indent="-457200" algn="l" defTabSz="8064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Dehydration of the cell through osmosis</a:t>
            </a:r>
          </a:p>
          <a:p>
            <a:pPr marL="457200" marR="0" lvl="0" indent="-457200" algn="l" defTabSz="8064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Reduction of the swelling shock during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rewarming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  <a:p>
            <a:pPr marL="457200" marR="0" lvl="0" indent="-457200" algn="l" defTabSz="8064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Support the process of dehydration through reduction of the</a:t>
            </a:r>
          </a:p>
          <a:p>
            <a:pPr marL="457200" marR="0" lvl="0" indent="-457200" algn="l" defTabSz="8064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     incubation time</a:t>
            </a:r>
          </a:p>
          <a:p>
            <a:pPr marL="457200" marR="0" lvl="0" indent="-457200" algn="l" defTabSz="8064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The sucrose leads to increase of the viscosity of the solution</a:t>
            </a:r>
            <a:endParaRPr kumimoji="0" lang="de-DE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76278" y="785794"/>
            <a:ext cx="8253440" cy="617556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Equilibration in the protective substance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-32" y="1600200"/>
            <a:ext cx="935837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AutoNum type="alphaUcParenR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Time 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Char char="-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The incubation should be short as possible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Char char="-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Two-step equilibration is important to reduce the toxicity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AutoNum type="alphaUcParenR" startAt="2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Temperature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Char char="-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The fast entrance and the degree of toxicity of the cryoprotectant can be influenced by temperature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Char char="-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Equiliberation at 37°C avoid the re-expansion of the cell especially the first step of warming 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Char char="-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It is advisable to equilibrate between 22 and 25°C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6" y="679475"/>
            <a:ext cx="7715272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de-DE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Is the technique of vitrification standarized</a:t>
            </a:r>
            <a:br>
              <a:rPr lang="de-DE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de-DE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to be adopted in IVF-centers?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00034" y="1831996"/>
            <a:ext cx="86614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All the developmental stages are now vitrified sucessfully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These are some technical difficulties…….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tabLst/>
              <a:defRPr/>
            </a:pPr>
            <a:endParaRPr kumimoji="0" lang="de-DE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25000"/>
                </a:schemeClr>
              </a:solidFill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    a- Type and concentration of the cryoprotectant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    b- Variability in the volume of the media or the carrier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    c- Temperature of the solution during equilibration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    d- Type of vitrification container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tabLst/>
              <a:defRPr/>
            </a:pPr>
            <a:r>
              <a:rPr kumimoji="0" lang="de-DE" sz="2800" b="0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    </a:t>
            </a:r>
            <a:r>
              <a:rPr kumimoji="0" lang="de-DE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e- Skillness of the embryologist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357422" y="928670"/>
            <a:ext cx="5214974" cy="619155"/>
          </a:xfrm>
        </p:spPr>
        <p:txBody>
          <a:bodyPr/>
          <a:lstStyle/>
          <a:p>
            <a:pPr eaLnBrk="1" hangingPunct="1">
              <a:defRPr/>
            </a:pPr>
            <a:r>
              <a:rPr lang="de-DE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Successful vitrification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666875" y="2305063"/>
            <a:ext cx="7005638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Char char="-"/>
              <a:tabLst/>
              <a:defRPr/>
            </a:pP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High cooling rate ( &gt;25.000 °C)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Char char="-"/>
              <a:tabLst/>
              <a:defRPr/>
            </a:pPr>
            <a:r>
              <a:rPr kumimoji="0" lang="de-DE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Fast cooling period (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&lt; 2 sec.)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Char char="-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Low volume ( &lt; 1µl)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      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     </a:t>
            </a: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This will lead to avoid crystal 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l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4" y="1088262"/>
            <a:ext cx="9110628" cy="574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l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16" y="1071546"/>
            <a:ext cx="9201116" cy="509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8" y="611626"/>
            <a:ext cx="9141702" cy="62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943110" y="863623"/>
            <a:ext cx="5414972" cy="636551"/>
          </a:xfrm>
        </p:spPr>
        <p:txBody>
          <a:bodyPr/>
          <a:lstStyle/>
          <a:p>
            <a:r>
              <a:rPr lang="de-DE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Steps of Cryopreservation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63638" y="2046309"/>
            <a:ext cx="72929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Equilibration in the cryoprotectant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Freezing process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Storage in LN</a:t>
            </a:r>
            <a:r>
              <a:rPr kumimoji="0" lang="de-DE" sz="32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Thawing (warming) process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Removal of the cryoprotectant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de-DE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Culture in the physiological </a:t>
            </a:r>
            <a:r>
              <a:rPr lang="de-DE" sz="32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medium</a:t>
            </a:r>
            <a:endParaRPr kumimoji="0" lang="de-DE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l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0" y="412811"/>
            <a:ext cx="9142900" cy="64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roup 174"/>
          <p:cNvGrpSpPr/>
          <p:nvPr/>
        </p:nvGrpSpPr>
        <p:grpSpPr>
          <a:xfrm>
            <a:off x="-68299" y="333375"/>
            <a:ext cx="9147175" cy="3457575"/>
            <a:chOff x="606425" y="333375"/>
            <a:chExt cx="9147175" cy="3457575"/>
          </a:xfrm>
        </p:grpSpPr>
        <p:sp>
          <p:nvSpPr>
            <p:cNvPr id="176" name="Text Box 2"/>
            <p:cNvSpPr txBox="1">
              <a:spLocks noChangeArrowheads="1"/>
            </p:cNvSpPr>
            <p:nvPr/>
          </p:nvSpPr>
          <p:spPr bwMode="auto">
            <a:xfrm>
              <a:off x="722339" y="369888"/>
              <a:ext cx="30956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3600" b="1" i="1" u="sng" dirty="0" err="1">
                  <a:solidFill>
                    <a:srgbClr val="FF0000"/>
                  </a:solidFill>
                  <a:latin typeface="Century" pitchFamily="18" charset="0"/>
                  <a:ea typeface="ＭＳ Ｐゴシック" pitchFamily="34" charset="-128"/>
                </a:rPr>
                <a:t>Vitrification</a:t>
              </a:r>
              <a:r>
                <a:rPr kumimoji="1" lang="en-US" altLang="ja-JP" sz="3600" b="1" i="1" dirty="0">
                  <a:solidFill>
                    <a:srgbClr val="FF0000"/>
                  </a:solidFill>
                  <a:latin typeface="Century" pitchFamily="18" charset="0"/>
                  <a:ea typeface="ＭＳ Ｐゴシック" pitchFamily="34" charset="-128"/>
                </a:rPr>
                <a:t> </a:t>
              </a:r>
            </a:p>
          </p:txBody>
        </p:sp>
        <p:sp>
          <p:nvSpPr>
            <p:cNvPr id="177" name="AutoShape 3"/>
            <p:cNvSpPr>
              <a:spLocks noChangeArrowheads="1"/>
            </p:cNvSpPr>
            <p:nvPr/>
          </p:nvSpPr>
          <p:spPr bwMode="auto">
            <a:xfrm>
              <a:off x="687388" y="1711325"/>
              <a:ext cx="6600825" cy="838200"/>
            </a:xfrm>
            <a:prstGeom prst="can">
              <a:avLst>
                <a:gd name="adj" fmla="val 42968"/>
              </a:avLst>
            </a:prstGeom>
            <a:solidFill>
              <a:srgbClr val="D5EF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8" name="AutoShape 4"/>
            <p:cNvSpPr>
              <a:spLocks noChangeArrowheads="1"/>
            </p:cNvSpPr>
            <p:nvPr/>
          </p:nvSpPr>
          <p:spPr bwMode="auto">
            <a:xfrm rot="16133162">
              <a:off x="3127375" y="1717675"/>
              <a:ext cx="609600" cy="685800"/>
            </a:xfrm>
            <a:prstGeom prst="flowChartDelay">
              <a:avLst/>
            </a:pr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79" name="Group 9"/>
            <p:cNvGrpSpPr>
              <a:grpSpLocks/>
            </p:cNvGrpSpPr>
            <p:nvPr/>
          </p:nvGrpSpPr>
          <p:grpSpPr bwMode="auto">
            <a:xfrm>
              <a:off x="3225800" y="1909763"/>
              <a:ext cx="419100" cy="371475"/>
              <a:chOff x="12608" y="7019"/>
              <a:chExt cx="284" cy="330"/>
            </a:xfrm>
          </p:grpSpPr>
          <p:sp>
            <p:nvSpPr>
              <p:cNvPr id="221" name="Oval 10"/>
              <p:cNvSpPr>
                <a:spLocks noChangeAspect="1" noChangeArrowheads="1"/>
              </p:cNvSpPr>
              <p:nvPr/>
            </p:nvSpPr>
            <p:spPr bwMode="auto">
              <a:xfrm>
                <a:off x="12608" y="7019"/>
                <a:ext cx="284" cy="330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lIns="91397" tIns="45698" rIns="91397" bIns="45698" anchor="ctr"/>
              <a:lstStyle/>
              <a:p>
                <a:pPr algn="ctr">
                  <a:lnSpc>
                    <a:spcPct val="80000"/>
                  </a:lnSpc>
                  <a:defRPr/>
                </a:pPr>
                <a:endParaRPr kumimoji="1" lang="es-E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  <p:sp>
            <p:nvSpPr>
              <p:cNvPr id="222" name="Oval 11"/>
              <p:cNvSpPr>
                <a:spLocks noChangeAspect="1" noChangeArrowheads="1"/>
              </p:cNvSpPr>
              <p:nvPr/>
            </p:nvSpPr>
            <p:spPr bwMode="auto">
              <a:xfrm>
                <a:off x="12627" y="7063"/>
                <a:ext cx="246" cy="264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397" tIns="45698" rIns="91397" bIns="45698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Oval 12"/>
              <p:cNvSpPr>
                <a:spLocks noChangeAspect="1" noChangeArrowheads="1"/>
              </p:cNvSpPr>
              <p:nvPr/>
            </p:nvSpPr>
            <p:spPr bwMode="auto">
              <a:xfrm>
                <a:off x="12727" y="7041"/>
                <a:ext cx="38" cy="44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397" tIns="45698" rIns="91397" bIns="45698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0" name="AutoShape 13"/>
            <p:cNvSpPr>
              <a:spLocks noChangeArrowheads="1"/>
            </p:cNvSpPr>
            <p:nvPr/>
          </p:nvSpPr>
          <p:spPr bwMode="auto">
            <a:xfrm rot="16133162">
              <a:off x="2228850" y="1755775"/>
              <a:ext cx="609600" cy="685800"/>
            </a:xfrm>
            <a:prstGeom prst="flowChartDelay">
              <a:avLst/>
            </a:prstGeom>
            <a:solidFill>
              <a:srgbClr val="FF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1" name="AutoShape 15"/>
            <p:cNvSpPr>
              <a:spLocks noChangeArrowheads="1"/>
            </p:cNvSpPr>
            <p:nvPr/>
          </p:nvSpPr>
          <p:spPr bwMode="auto">
            <a:xfrm rot="16133162">
              <a:off x="896938" y="1749425"/>
              <a:ext cx="609600" cy="685800"/>
            </a:xfrm>
            <a:prstGeom prst="flowChartDelay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82" name="Group 16"/>
            <p:cNvGrpSpPr>
              <a:grpSpLocks/>
            </p:cNvGrpSpPr>
            <p:nvPr/>
          </p:nvGrpSpPr>
          <p:grpSpPr bwMode="auto">
            <a:xfrm>
              <a:off x="1030288" y="1939925"/>
              <a:ext cx="342900" cy="371475"/>
              <a:chOff x="12608" y="7019"/>
              <a:chExt cx="284" cy="330"/>
            </a:xfrm>
          </p:grpSpPr>
          <p:sp>
            <p:nvSpPr>
              <p:cNvPr id="218" name="Oval 17"/>
              <p:cNvSpPr>
                <a:spLocks noChangeAspect="1" noChangeArrowheads="1"/>
              </p:cNvSpPr>
              <p:nvPr/>
            </p:nvSpPr>
            <p:spPr bwMode="auto">
              <a:xfrm>
                <a:off x="12608" y="7019"/>
                <a:ext cx="284" cy="330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lIns="91397" tIns="45698" rIns="91397" bIns="45698" anchor="ctr"/>
              <a:lstStyle/>
              <a:p>
                <a:pPr algn="ctr">
                  <a:lnSpc>
                    <a:spcPct val="80000"/>
                  </a:lnSpc>
                  <a:defRPr/>
                </a:pPr>
                <a:endParaRPr kumimoji="1" lang="es-E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  <p:sp>
            <p:nvSpPr>
              <p:cNvPr id="219" name="Oval 18"/>
              <p:cNvSpPr>
                <a:spLocks noChangeAspect="1" noChangeArrowheads="1"/>
              </p:cNvSpPr>
              <p:nvPr/>
            </p:nvSpPr>
            <p:spPr bwMode="auto">
              <a:xfrm>
                <a:off x="12627" y="7063"/>
                <a:ext cx="246" cy="264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397" tIns="45698" rIns="91397" bIns="45698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Oval 19"/>
              <p:cNvSpPr>
                <a:spLocks noChangeAspect="1" noChangeArrowheads="1"/>
              </p:cNvSpPr>
              <p:nvPr/>
            </p:nvSpPr>
            <p:spPr bwMode="auto">
              <a:xfrm>
                <a:off x="12727" y="7041"/>
                <a:ext cx="38" cy="44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397" tIns="45698" rIns="91397" bIns="45698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3" name="AutoShape 20"/>
            <p:cNvSpPr>
              <a:spLocks noChangeArrowheads="1"/>
            </p:cNvSpPr>
            <p:nvPr/>
          </p:nvSpPr>
          <p:spPr bwMode="auto">
            <a:xfrm rot="16133162">
              <a:off x="4154488" y="1749425"/>
              <a:ext cx="609600" cy="685800"/>
            </a:xfrm>
            <a:prstGeom prst="flowChartDelay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4" name="AutoShape 21"/>
            <p:cNvSpPr>
              <a:spLocks noChangeArrowheads="1"/>
            </p:cNvSpPr>
            <p:nvPr/>
          </p:nvSpPr>
          <p:spPr bwMode="auto">
            <a:xfrm rot="16133162">
              <a:off x="4926013" y="1749425"/>
              <a:ext cx="609600" cy="685800"/>
            </a:xfrm>
            <a:prstGeom prst="flowChartDelay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5" name="AutoShape 22"/>
            <p:cNvSpPr>
              <a:spLocks noChangeArrowheads="1"/>
            </p:cNvSpPr>
            <p:nvPr/>
          </p:nvSpPr>
          <p:spPr bwMode="auto">
            <a:xfrm rot="16133162">
              <a:off x="5697538" y="1749425"/>
              <a:ext cx="609600" cy="685800"/>
            </a:xfrm>
            <a:prstGeom prst="flowChartDelay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" name="AutoShape 23"/>
            <p:cNvSpPr>
              <a:spLocks noChangeArrowheads="1"/>
            </p:cNvSpPr>
            <p:nvPr/>
          </p:nvSpPr>
          <p:spPr bwMode="auto">
            <a:xfrm rot="16133162">
              <a:off x="6469063" y="1749425"/>
              <a:ext cx="609600" cy="685800"/>
            </a:xfrm>
            <a:prstGeom prst="flowChartDelay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87" name="Group 24"/>
            <p:cNvGrpSpPr>
              <a:grpSpLocks/>
            </p:cNvGrpSpPr>
            <p:nvPr/>
          </p:nvGrpSpPr>
          <p:grpSpPr bwMode="auto">
            <a:xfrm>
              <a:off x="6564313" y="2092325"/>
              <a:ext cx="419100" cy="219075"/>
              <a:chOff x="12608" y="7019"/>
              <a:chExt cx="284" cy="330"/>
            </a:xfrm>
          </p:grpSpPr>
          <p:sp>
            <p:nvSpPr>
              <p:cNvPr id="215" name="Oval 25"/>
              <p:cNvSpPr>
                <a:spLocks noChangeAspect="1" noChangeArrowheads="1"/>
              </p:cNvSpPr>
              <p:nvPr/>
            </p:nvSpPr>
            <p:spPr bwMode="auto">
              <a:xfrm>
                <a:off x="12608" y="7019"/>
                <a:ext cx="284" cy="330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lIns="91397" tIns="45698" rIns="91397" bIns="45698" anchor="ctr"/>
              <a:lstStyle/>
              <a:p>
                <a:pPr algn="ctr">
                  <a:lnSpc>
                    <a:spcPct val="80000"/>
                  </a:lnSpc>
                  <a:defRPr/>
                </a:pPr>
                <a:endParaRPr kumimoji="1" lang="es-E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  <p:sp>
            <p:nvSpPr>
              <p:cNvPr id="216" name="Oval 26"/>
              <p:cNvSpPr>
                <a:spLocks noChangeAspect="1" noChangeArrowheads="1"/>
              </p:cNvSpPr>
              <p:nvPr/>
            </p:nvSpPr>
            <p:spPr bwMode="auto">
              <a:xfrm>
                <a:off x="12627" y="7063"/>
                <a:ext cx="246" cy="264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397" tIns="45698" rIns="91397" bIns="45698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Oval 27"/>
              <p:cNvSpPr>
                <a:spLocks noChangeAspect="1" noChangeArrowheads="1"/>
              </p:cNvSpPr>
              <p:nvPr/>
            </p:nvSpPr>
            <p:spPr bwMode="auto">
              <a:xfrm>
                <a:off x="12727" y="7041"/>
                <a:ext cx="38" cy="44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397" tIns="45698" rIns="91397" bIns="45698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8" name="AutoShape 28"/>
            <p:cNvSpPr>
              <a:spLocks noChangeArrowheads="1"/>
            </p:cNvSpPr>
            <p:nvPr/>
          </p:nvSpPr>
          <p:spPr bwMode="auto">
            <a:xfrm>
              <a:off x="3511550" y="1330325"/>
              <a:ext cx="1200150" cy="304800"/>
            </a:xfrm>
            <a:prstGeom prst="curvedDownArrow">
              <a:avLst>
                <a:gd name="adj1" fmla="val 78750"/>
                <a:gd name="adj2" fmla="val 157500"/>
                <a:gd name="adj3" fmla="val 33333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9" name="Rectangle 29"/>
            <p:cNvSpPr>
              <a:spLocks noChangeArrowheads="1"/>
            </p:cNvSpPr>
            <p:nvPr/>
          </p:nvSpPr>
          <p:spPr bwMode="auto">
            <a:xfrm rot="1936133">
              <a:off x="8288338" y="477838"/>
              <a:ext cx="166687" cy="1235075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0" name="Rectangle 30"/>
            <p:cNvSpPr>
              <a:spLocks noChangeArrowheads="1"/>
            </p:cNvSpPr>
            <p:nvPr/>
          </p:nvSpPr>
          <p:spPr bwMode="auto">
            <a:xfrm rot="1878156">
              <a:off x="7805738" y="1570038"/>
              <a:ext cx="85725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91" name="Group 31"/>
            <p:cNvGrpSpPr>
              <a:grpSpLocks/>
            </p:cNvGrpSpPr>
            <p:nvPr/>
          </p:nvGrpSpPr>
          <p:grpSpPr bwMode="auto">
            <a:xfrm rot="1677855">
              <a:off x="7558088" y="1908175"/>
              <a:ext cx="152400" cy="228600"/>
              <a:chOff x="12608" y="7019"/>
              <a:chExt cx="284" cy="330"/>
            </a:xfrm>
          </p:grpSpPr>
          <p:sp>
            <p:nvSpPr>
              <p:cNvPr id="212" name="Oval 32"/>
              <p:cNvSpPr>
                <a:spLocks noChangeAspect="1" noChangeArrowheads="1"/>
              </p:cNvSpPr>
              <p:nvPr/>
            </p:nvSpPr>
            <p:spPr bwMode="auto">
              <a:xfrm>
                <a:off x="12608" y="7019"/>
                <a:ext cx="284" cy="330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lIns="91397" tIns="45698" rIns="91397" bIns="45698" anchor="ctr"/>
              <a:lstStyle/>
              <a:p>
                <a:pPr algn="ctr">
                  <a:lnSpc>
                    <a:spcPct val="80000"/>
                  </a:lnSpc>
                  <a:defRPr/>
                </a:pPr>
                <a:endParaRPr kumimoji="1" lang="es-E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  <p:sp>
            <p:nvSpPr>
              <p:cNvPr id="213" name="Oval 33"/>
              <p:cNvSpPr>
                <a:spLocks noChangeAspect="1" noChangeArrowheads="1"/>
              </p:cNvSpPr>
              <p:nvPr/>
            </p:nvSpPr>
            <p:spPr bwMode="auto">
              <a:xfrm>
                <a:off x="12627" y="7063"/>
                <a:ext cx="246" cy="264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397" tIns="45698" rIns="91397" bIns="45698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Oval 34"/>
              <p:cNvSpPr>
                <a:spLocks noChangeAspect="1" noChangeArrowheads="1"/>
              </p:cNvSpPr>
              <p:nvPr/>
            </p:nvSpPr>
            <p:spPr bwMode="auto">
              <a:xfrm>
                <a:off x="12727" y="7041"/>
                <a:ext cx="38" cy="44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397" tIns="45698" rIns="91397" bIns="45698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2" name="AutoShape 35"/>
            <p:cNvSpPr>
              <a:spLocks noChangeArrowheads="1"/>
            </p:cNvSpPr>
            <p:nvPr/>
          </p:nvSpPr>
          <p:spPr bwMode="auto">
            <a:xfrm>
              <a:off x="8528050" y="1849438"/>
              <a:ext cx="1047750" cy="1617662"/>
            </a:xfrm>
            <a:prstGeom prst="can">
              <a:avLst>
                <a:gd name="adj" fmla="val 38598"/>
              </a:avLst>
            </a:prstGeom>
            <a:solidFill>
              <a:srgbClr val="B1E1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93" name="Group 36"/>
            <p:cNvGrpSpPr>
              <a:grpSpLocks/>
            </p:cNvGrpSpPr>
            <p:nvPr/>
          </p:nvGrpSpPr>
          <p:grpSpPr bwMode="auto">
            <a:xfrm rot="16730630">
              <a:off x="8807450" y="2867025"/>
              <a:ext cx="247650" cy="152400"/>
              <a:chOff x="12608" y="7019"/>
              <a:chExt cx="284" cy="330"/>
            </a:xfrm>
          </p:grpSpPr>
          <p:sp>
            <p:nvSpPr>
              <p:cNvPr id="209" name="Oval 37"/>
              <p:cNvSpPr>
                <a:spLocks noChangeAspect="1" noChangeArrowheads="1"/>
              </p:cNvSpPr>
              <p:nvPr/>
            </p:nvSpPr>
            <p:spPr bwMode="auto">
              <a:xfrm>
                <a:off x="12608" y="7019"/>
                <a:ext cx="284" cy="330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vert="eaVert" wrap="none" lIns="91397" tIns="45698" rIns="91397" bIns="45698" anchor="ctr"/>
              <a:lstStyle/>
              <a:p>
                <a:pPr algn="ctr">
                  <a:lnSpc>
                    <a:spcPct val="80000"/>
                  </a:lnSpc>
                  <a:defRPr/>
                </a:pPr>
                <a:endParaRPr kumimoji="1" lang="es-E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  <p:sp>
            <p:nvSpPr>
              <p:cNvPr id="210" name="Oval 38"/>
              <p:cNvSpPr>
                <a:spLocks noChangeAspect="1" noChangeArrowheads="1"/>
              </p:cNvSpPr>
              <p:nvPr/>
            </p:nvSpPr>
            <p:spPr bwMode="auto">
              <a:xfrm>
                <a:off x="12627" y="7063"/>
                <a:ext cx="246" cy="264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397" tIns="45698" rIns="91397" bIns="45698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Oval 39"/>
              <p:cNvSpPr>
                <a:spLocks noChangeAspect="1" noChangeArrowheads="1"/>
              </p:cNvSpPr>
              <p:nvPr/>
            </p:nvSpPr>
            <p:spPr bwMode="auto">
              <a:xfrm>
                <a:off x="12727" y="7041"/>
                <a:ext cx="38" cy="44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397" tIns="45698" rIns="91397" bIns="45698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4" name="AutoShape 40"/>
            <p:cNvSpPr>
              <a:spLocks noChangeArrowheads="1"/>
            </p:cNvSpPr>
            <p:nvPr/>
          </p:nvSpPr>
          <p:spPr bwMode="auto">
            <a:xfrm rot="1139613">
              <a:off x="8815388" y="333375"/>
              <a:ext cx="938212" cy="427038"/>
            </a:xfrm>
            <a:prstGeom prst="curvedDownArrow">
              <a:avLst>
                <a:gd name="adj1" fmla="val 42761"/>
                <a:gd name="adj2" fmla="val 105966"/>
                <a:gd name="adj3" fmla="val 36032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5" name="Text Box 64"/>
            <p:cNvSpPr txBox="1">
              <a:spLocks noChangeAspect="1" noChangeArrowheads="1"/>
            </p:cNvSpPr>
            <p:nvPr/>
          </p:nvSpPr>
          <p:spPr bwMode="auto">
            <a:xfrm flipH="1">
              <a:off x="8774113" y="3394075"/>
              <a:ext cx="65246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kumimoji="1" lang="en-US" altLang="ja-JP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ＭＳ Ｐゴシック" pitchFamily="34" charset="-128"/>
                </a:rPr>
                <a:t>LN</a:t>
              </a:r>
              <a:r>
                <a:rPr kumimoji="1" lang="en-US" altLang="ja-JP" sz="1800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ＭＳ Ｐゴシック" pitchFamily="34" charset="-128"/>
                </a:rPr>
                <a:t>2</a:t>
              </a:r>
            </a:p>
          </p:txBody>
        </p:sp>
        <p:sp>
          <p:nvSpPr>
            <p:cNvPr id="196" name="Text Box 73"/>
            <p:cNvSpPr txBox="1">
              <a:spLocks noChangeArrowheads="1"/>
            </p:cNvSpPr>
            <p:nvPr/>
          </p:nvSpPr>
          <p:spPr bwMode="auto">
            <a:xfrm>
              <a:off x="750888" y="2473325"/>
              <a:ext cx="237648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000" b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  WS  + ES1 + ES2</a:t>
              </a:r>
            </a:p>
          </p:txBody>
        </p:sp>
        <p:sp>
          <p:nvSpPr>
            <p:cNvPr id="197" name="Text Box 74"/>
            <p:cNvSpPr txBox="1">
              <a:spLocks noChangeArrowheads="1"/>
            </p:cNvSpPr>
            <p:nvPr/>
          </p:nvSpPr>
          <p:spPr bwMode="auto">
            <a:xfrm>
              <a:off x="1184275" y="1395413"/>
              <a:ext cx="719138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1800" b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3min</a:t>
              </a:r>
            </a:p>
          </p:txBody>
        </p:sp>
        <p:sp>
          <p:nvSpPr>
            <p:cNvPr id="198" name="Text Box 75"/>
            <p:cNvSpPr txBox="1">
              <a:spLocks noChangeArrowheads="1"/>
            </p:cNvSpPr>
            <p:nvPr/>
          </p:nvSpPr>
          <p:spPr bwMode="auto">
            <a:xfrm>
              <a:off x="3127375" y="2473325"/>
              <a:ext cx="6858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000" b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ES3</a:t>
              </a:r>
            </a:p>
          </p:txBody>
        </p:sp>
        <p:sp>
          <p:nvSpPr>
            <p:cNvPr id="199" name="Text Box 76"/>
            <p:cNvSpPr txBox="1">
              <a:spLocks noChangeArrowheads="1"/>
            </p:cNvSpPr>
            <p:nvPr/>
          </p:nvSpPr>
          <p:spPr bwMode="auto">
            <a:xfrm>
              <a:off x="2840038" y="1395413"/>
              <a:ext cx="9271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1800" b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9min</a:t>
              </a:r>
            </a:p>
          </p:txBody>
        </p:sp>
        <p:sp>
          <p:nvSpPr>
            <p:cNvPr id="200" name="Text Box 78"/>
            <p:cNvSpPr txBox="1">
              <a:spLocks noChangeArrowheads="1"/>
            </p:cNvSpPr>
            <p:nvPr/>
          </p:nvSpPr>
          <p:spPr bwMode="auto">
            <a:xfrm>
              <a:off x="4164013" y="2473325"/>
              <a:ext cx="38100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000" b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VS1     VS2     VS3     VS4</a:t>
              </a:r>
            </a:p>
          </p:txBody>
        </p:sp>
        <p:sp>
          <p:nvSpPr>
            <p:cNvPr id="201" name="Text Box 81"/>
            <p:cNvSpPr txBox="1">
              <a:spLocks noChangeArrowheads="1"/>
            </p:cNvSpPr>
            <p:nvPr/>
          </p:nvSpPr>
          <p:spPr bwMode="auto">
            <a:xfrm>
              <a:off x="7013575" y="1352550"/>
              <a:ext cx="1143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en-US" altLang="ja-JP" sz="1600" b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Cryotop</a:t>
              </a:r>
            </a:p>
          </p:txBody>
        </p:sp>
        <p:sp>
          <p:nvSpPr>
            <p:cNvPr id="202" name="Text Box 82"/>
            <p:cNvSpPr txBox="1">
              <a:spLocks noChangeArrowheads="1"/>
            </p:cNvSpPr>
            <p:nvPr/>
          </p:nvSpPr>
          <p:spPr bwMode="auto">
            <a:xfrm>
              <a:off x="606425" y="2835275"/>
              <a:ext cx="316706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en-US" altLang="ja-JP" sz="1800" b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(20μl for each drop, at R.T.)</a:t>
              </a:r>
            </a:p>
          </p:txBody>
        </p:sp>
        <p:sp>
          <p:nvSpPr>
            <p:cNvPr id="203" name="Text Box 83"/>
            <p:cNvSpPr txBox="1">
              <a:spLocks noChangeArrowheads="1"/>
            </p:cNvSpPr>
            <p:nvPr/>
          </p:nvSpPr>
          <p:spPr bwMode="auto">
            <a:xfrm>
              <a:off x="1831975" y="1395413"/>
              <a:ext cx="719138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1800" b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3min</a:t>
              </a:r>
            </a:p>
          </p:txBody>
        </p:sp>
        <p:sp>
          <p:nvSpPr>
            <p:cNvPr id="204" name="Text Box 84"/>
            <p:cNvSpPr txBox="1">
              <a:spLocks noChangeArrowheads="1"/>
            </p:cNvSpPr>
            <p:nvPr/>
          </p:nvSpPr>
          <p:spPr bwMode="auto">
            <a:xfrm>
              <a:off x="5143500" y="1389063"/>
              <a:ext cx="12954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1800" b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15sec x 4</a:t>
              </a:r>
            </a:p>
          </p:txBody>
        </p:sp>
        <p:sp>
          <p:nvSpPr>
            <p:cNvPr id="205" name="Rectangle 85"/>
            <p:cNvSpPr>
              <a:spLocks noChangeArrowheads="1"/>
            </p:cNvSpPr>
            <p:nvPr/>
          </p:nvSpPr>
          <p:spPr bwMode="auto">
            <a:xfrm rot="677556">
              <a:off x="9056688" y="2349500"/>
              <a:ext cx="71437" cy="7921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6" name="Text Box 89"/>
            <p:cNvSpPr txBox="1">
              <a:spLocks noChangeArrowheads="1"/>
            </p:cNvSpPr>
            <p:nvPr/>
          </p:nvSpPr>
          <p:spPr bwMode="auto">
            <a:xfrm>
              <a:off x="3703638" y="2835275"/>
              <a:ext cx="3600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1800" b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(7.5%EG,7.5%DMSO in ES)</a:t>
              </a:r>
            </a:p>
          </p:txBody>
        </p:sp>
        <p:sp>
          <p:nvSpPr>
            <p:cNvPr id="207" name="Text Box 90"/>
            <p:cNvSpPr txBox="1">
              <a:spLocks noChangeArrowheads="1"/>
            </p:cNvSpPr>
            <p:nvPr/>
          </p:nvSpPr>
          <p:spPr bwMode="auto">
            <a:xfrm>
              <a:off x="3703638" y="3051175"/>
              <a:ext cx="39592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1800" b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(15%EG,15%DMSO,0.5M Suc in VS)</a:t>
              </a:r>
            </a:p>
          </p:txBody>
        </p:sp>
        <p:sp>
          <p:nvSpPr>
            <p:cNvPr id="208" name="Rectangle 92"/>
            <p:cNvSpPr>
              <a:spLocks noChangeArrowheads="1"/>
            </p:cNvSpPr>
            <p:nvPr/>
          </p:nvSpPr>
          <p:spPr bwMode="auto">
            <a:xfrm rot="677556">
              <a:off x="9232900" y="985838"/>
              <a:ext cx="158750" cy="1435100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4" name="Group 223"/>
          <p:cNvGrpSpPr/>
          <p:nvPr/>
        </p:nvGrpSpPr>
        <p:grpSpPr>
          <a:xfrm>
            <a:off x="-1605" y="3657600"/>
            <a:ext cx="8718531" cy="2854325"/>
            <a:chOff x="673119" y="3657600"/>
            <a:chExt cx="8718531" cy="2854325"/>
          </a:xfrm>
        </p:grpSpPr>
        <p:sp>
          <p:nvSpPr>
            <p:cNvPr id="225" name="Text Box 41"/>
            <p:cNvSpPr txBox="1">
              <a:spLocks noChangeArrowheads="1"/>
            </p:cNvSpPr>
            <p:nvPr/>
          </p:nvSpPr>
          <p:spPr bwMode="auto">
            <a:xfrm>
              <a:off x="1381125" y="5726113"/>
              <a:ext cx="2465388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en-US" altLang="ja-JP" sz="1800" b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1min, 37</a:t>
              </a:r>
              <a:r>
                <a:rPr kumimoji="1" lang="en-US" altLang="ja-JP" sz="1600" b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℃</a:t>
              </a:r>
              <a:r>
                <a:rPr kumimoji="1" lang="ja-JP" altLang="en-US" sz="1800" b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　</a:t>
              </a:r>
            </a:p>
          </p:txBody>
        </p:sp>
        <p:sp>
          <p:nvSpPr>
            <p:cNvPr id="226" name="Rectangle 42"/>
            <p:cNvSpPr>
              <a:spLocks noChangeArrowheads="1"/>
            </p:cNvSpPr>
            <p:nvPr/>
          </p:nvSpPr>
          <p:spPr bwMode="auto">
            <a:xfrm>
              <a:off x="5430838" y="5480050"/>
              <a:ext cx="19716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kumimoji="1" lang="en-US" altLang="ja-JP" sz="2000" b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WS1,2</a:t>
              </a:r>
            </a:p>
          </p:txBody>
        </p:sp>
        <p:sp>
          <p:nvSpPr>
            <p:cNvPr id="227" name="Rectangle 43"/>
            <p:cNvSpPr>
              <a:spLocks noChangeArrowheads="1"/>
            </p:cNvSpPr>
            <p:nvPr/>
          </p:nvSpPr>
          <p:spPr bwMode="auto">
            <a:xfrm>
              <a:off x="5935663" y="5726113"/>
              <a:ext cx="103265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ja-JP" sz="1800" b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5min×2</a:t>
              </a:r>
            </a:p>
          </p:txBody>
        </p:sp>
        <p:sp>
          <p:nvSpPr>
            <p:cNvPr id="228" name="Text Box 44"/>
            <p:cNvSpPr txBox="1">
              <a:spLocks noChangeArrowheads="1"/>
            </p:cNvSpPr>
            <p:nvPr/>
          </p:nvSpPr>
          <p:spPr bwMode="auto">
            <a:xfrm>
              <a:off x="3848100" y="5726113"/>
              <a:ext cx="747713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1" lang="en-US" altLang="ja-JP" sz="1800" b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3min</a:t>
              </a:r>
            </a:p>
          </p:txBody>
        </p:sp>
        <p:sp>
          <p:nvSpPr>
            <p:cNvPr id="229" name="Rectangle 45"/>
            <p:cNvSpPr>
              <a:spLocks noChangeArrowheads="1"/>
            </p:cNvSpPr>
            <p:nvPr/>
          </p:nvSpPr>
          <p:spPr bwMode="auto">
            <a:xfrm>
              <a:off x="3517900" y="5480050"/>
              <a:ext cx="12969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kumimoji="1" lang="en-US" altLang="ja-JP" sz="2000" b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DS</a:t>
              </a:r>
            </a:p>
          </p:txBody>
        </p:sp>
        <p:sp>
          <p:nvSpPr>
            <p:cNvPr id="230" name="Rectangle 46"/>
            <p:cNvSpPr>
              <a:spLocks noChangeArrowheads="1"/>
            </p:cNvSpPr>
            <p:nvPr/>
          </p:nvSpPr>
          <p:spPr bwMode="auto">
            <a:xfrm>
              <a:off x="1327150" y="5480050"/>
              <a:ext cx="12858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kumimoji="1" lang="en-US" altLang="ja-JP" sz="2000" b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TS</a:t>
              </a:r>
            </a:p>
          </p:txBody>
        </p:sp>
        <p:sp>
          <p:nvSpPr>
            <p:cNvPr id="231" name="AutoShape 48"/>
            <p:cNvSpPr>
              <a:spLocks noChangeArrowheads="1"/>
            </p:cNvSpPr>
            <p:nvPr/>
          </p:nvSpPr>
          <p:spPr bwMode="auto">
            <a:xfrm>
              <a:off x="3567113" y="4865688"/>
              <a:ext cx="1200150" cy="685800"/>
            </a:xfrm>
            <a:prstGeom prst="can">
              <a:avLst>
                <a:gd name="adj" fmla="val 34375"/>
              </a:avLst>
            </a:prstGeom>
            <a:solidFill>
              <a:srgbClr val="FF66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32" name="Group 49"/>
            <p:cNvGrpSpPr>
              <a:grpSpLocks/>
            </p:cNvGrpSpPr>
            <p:nvPr/>
          </p:nvGrpSpPr>
          <p:grpSpPr bwMode="auto">
            <a:xfrm>
              <a:off x="3976688" y="5170488"/>
              <a:ext cx="361950" cy="295275"/>
              <a:chOff x="12608" y="7019"/>
              <a:chExt cx="284" cy="330"/>
            </a:xfrm>
          </p:grpSpPr>
          <p:sp>
            <p:nvSpPr>
              <p:cNvPr id="258" name="Oval 50"/>
              <p:cNvSpPr>
                <a:spLocks noChangeAspect="1" noChangeArrowheads="1"/>
              </p:cNvSpPr>
              <p:nvPr/>
            </p:nvSpPr>
            <p:spPr bwMode="auto">
              <a:xfrm>
                <a:off x="12608" y="7019"/>
                <a:ext cx="284" cy="330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lIns="91397" tIns="45698" rIns="91397" bIns="45698" anchor="ctr"/>
              <a:lstStyle/>
              <a:p>
                <a:pPr algn="ctr">
                  <a:lnSpc>
                    <a:spcPct val="80000"/>
                  </a:lnSpc>
                  <a:defRPr/>
                </a:pPr>
                <a:endParaRPr kumimoji="1" lang="es-E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  <p:sp>
            <p:nvSpPr>
              <p:cNvPr id="259" name="Oval 51"/>
              <p:cNvSpPr>
                <a:spLocks noChangeAspect="1" noChangeArrowheads="1"/>
              </p:cNvSpPr>
              <p:nvPr/>
            </p:nvSpPr>
            <p:spPr bwMode="auto">
              <a:xfrm>
                <a:off x="12627" y="7063"/>
                <a:ext cx="246" cy="264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397" tIns="45698" rIns="91397" bIns="45698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Oval 52"/>
              <p:cNvSpPr>
                <a:spLocks noChangeAspect="1" noChangeArrowheads="1"/>
              </p:cNvSpPr>
              <p:nvPr/>
            </p:nvSpPr>
            <p:spPr bwMode="auto">
              <a:xfrm>
                <a:off x="12727" y="7041"/>
                <a:ext cx="38" cy="44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397" tIns="45698" rIns="91397" bIns="45698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33" name="AutoShape 53"/>
            <p:cNvSpPr>
              <a:spLocks noChangeArrowheads="1"/>
            </p:cNvSpPr>
            <p:nvPr/>
          </p:nvSpPr>
          <p:spPr bwMode="auto">
            <a:xfrm>
              <a:off x="5795963" y="4865688"/>
              <a:ext cx="1200150" cy="685800"/>
            </a:xfrm>
            <a:prstGeom prst="can">
              <a:avLst>
                <a:gd name="adj" fmla="val 39324"/>
              </a:avLst>
            </a:prstGeom>
            <a:solidFill>
              <a:srgbClr val="FF66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34" name="Group 54"/>
            <p:cNvGrpSpPr>
              <a:grpSpLocks/>
            </p:cNvGrpSpPr>
            <p:nvPr/>
          </p:nvGrpSpPr>
          <p:grpSpPr bwMode="auto">
            <a:xfrm>
              <a:off x="6224588" y="5156200"/>
              <a:ext cx="342900" cy="319088"/>
              <a:chOff x="12608" y="7019"/>
              <a:chExt cx="284" cy="330"/>
            </a:xfrm>
          </p:grpSpPr>
          <p:sp>
            <p:nvSpPr>
              <p:cNvPr id="255" name="Oval 55"/>
              <p:cNvSpPr>
                <a:spLocks noChangeAspect="1" noChangeArrowheads="1"/>
              </p:cNvSpPr>
              <p:nvPr/>
            </p:nvSpPr>
            <p:spPr bwMode="auto">
              <a:xfrm>
                <a:off x="12608" y="7019"/>
                <a:ext cx="284" cy="330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lIns="91397" tIns="45698" rIns="91397" bIns="45698" anchor="ctr"/>
              <a:lstStyle/>
              <a:p>
                <a:pPr algn="ctr">
                  <a:lnSpc>
                    <a:spcPct val="80000"/>
                  </a:lnSpc>
                  <a:defRPr/>
                </a:pPr>
                <a:endParaRPr kumimoji="1" lang="es-E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  <p:sp>
            <p:nvSpPr>
              <p:cNvPr id="256" name="Oval 56"/>
              <p:cNvSpPr>
                <a:spLocks noChangeAspect="1" noChangeArrowheads="1"/>
              </p:cNvSpPr>
              <p:nvPr/>
            </p:nvSpPr>
            <p:spPr bwMode="auto">
              <a:xfrm>
                <a:off x="12627" y="7063"/>
                <a:ext cx="246" cy="264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397" tIns="45698" rIns="91397" bIns="45698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Oval 57"/>
              <p:cNvSpPr>
                <a:spLocks noChangeAspect="1" noChangeArrowheads="1"/>
              </p:cNvSpPr>
              <p:nvPr/>
            </p:nvSpPr>
            <p:spPr bwMode="auto">
              <a:xfrm>
                <a:off x="12727" y="7041"/>
                <a:ext cx="38" cy="44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397" tIns="45698" rIns="91397" bIns="45698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35" name="AutoShape 58"/>
            <p:cNvSpPr>
              <a:spLocks noChangeArrowheads="1"/>
            </p:cNvSpPr>
            <p:nvPr/>
          </p:nvSpPr>
          <p:spPr bwMode="auto">
            <a:xfrm>
              <a:off x="7815263" y="4724400"/>
              <a:ext cx="1285875" cy="838200"/>
            </a:xfrm>
            <a:prstGeom prst="can">
              <a:avLst>
                <a:gd name="adj" fmla="val 25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" name="AutoShape 59"/>
            <p:cNvSpPr>
              <a:spLocks noChangeArrowheads="1"/>
            </p:cNvSpPr>
            <p:nvPr/>
          </p:nvSpPr>
          <p:spPr bwMode="auto">
            <a:xfrm rot="16133162">
              <a:off x="8235157" y="4912519"/>
              <a:ext cx="457200" cy="687387"/>
            </a:xfrm>
            <a:prstGeom prst="flowChartDelay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37" name="Group 60"/>
            <p:cNvGrpSpPr>
              <a:grpSpLocks/>
            </p:cNvGrpSpPr>
            <p:nvPr/>
          </p:nvGrpSpPr>
          <p:grpSpPr bwMode="auto">
            <a:xfrm>
              <a:off x="8310563" y="5105400"/>
              <a:ext cx="342900" cy="371475"/>
              <a:chOff x="12608" y="7019"/>
              <a:chExt cx="284" cy="330"/>
            </a:xfrm>
          </p:grpSpPr>
          <p:sp>
            <p:nvSpPr>
              <p:cNvPr id="252" name="Oval 61"/>
              <p:cNvSpPr>
                <a:spLocks noChangeAspect="1" noChangeArrowheads="1"/>
              </p:cNvSpPr>
              <p:nvPr/>
            </p:nvSpPr>
            <p:spPr bwMode="auto">
              <a:xfrm>
                <a:off x="12608" y="7019"/>
                <a:ext cx="284" cy="330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lIns="91397" tIns="45698" rIns="91397" bIns="45698" anchor="ctr"/>
              <a:lstStyle/>
              <a:p>
                <a:pPr algn="ctr">
                  <a:lnSpc>
                    <a:spcPct val="80000"/>
                  </a:lnSpc>
                  <a:defRPr/>
                </a:pPr>
                <a:endParaRPr kumimoji="1" lang="es-E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  <p:sp>
            <p:nvSpPr>
              <p:cNvPr id="253" name="Oval 62"/>
              <p:cNvSpPr>
                <a:spLocks noChangeAspect="1" noChangeArrowheads="1"/>
              </p:cNvSpPr>
              <p:nvPr/>
            </p:nvSpPr>
            <p:spPr bwMode="auto">
              <a:xfrm>
                <a:off x="12627" y="7063"/>
                <a:ext cx="246" cy="264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397" tIns="45698" rIns="91397" bIns="45698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Oval 63"/>
              <p:cNvSpPr>
                <a:spLocks noChangeAspect="1" noChangeArrowheads="1"/>
              </p:cNvSpPr>
              <p:nvPr/>
            </p:nvSpPr>
            <p:spPr bwMode="auto">
              <a:xfrm>
                <a:off x="12727" y="7041"/>
                <a:ext cx="38" cy="44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397" tIns="45698" rIns="91397" bIns="45698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38" name="AutoShape 65"/>
            <p:cNvSpPr>
              <a:spLocks noChangeArrowheads="1"/>
            </p:cNvSpPr>
            <p:nvPr/>
          </p:nvSpPr>
          <p:spPr bwMode="auto">
            <a:xfrm>
              <a:off x="1423988" y="4851400"/>
              <a:ext cx="1200150" cy="685800"/>
            </a:xfrm>
            <a:prstGeom prst="can">
              <a:avLst>
                <a:gd name="adj" fmla="val 3437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es-ES" sz="16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39" name="Rectangle 66"/>
            <p:cNvSpPr>
              <a:spLocks noChangeArrowheads="1"/>
            </p:cNvSpPr>
            <p:nvPr/>
          </p:nvSpPr>
          <p:spPr bwMode="auto">
            <a:xfrm rot="1878156">
              <a:off x="2138363" y="4708525"/>
              <a:ext cx="85725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40" name="Group 67"/>
            <p:cNvGrpSpPr>
              <a:grpSpLocks/>
            </p:cNvGrpSpPr>
            <p:nvPr/>
          </p:nvGrpSpPr>
          <p:grpSpPr bwMode="auto">
            <a:xfrm>
              <a:off x="1690688" y="5156200"/>
              <a:ext cx="247650" cy="228600"/>
              <a:chOff x="12608" y="7019"/>
              <a:chExt cx="284" cy="330"/>
            </a:xfrm>
          </p:grpSpPr>
          <p:sp>
            <p:nvSpPr>
              <p:cNvPr id="249" name="Oval 68"/>
              <p:cNvSpPr>
                <a:spLocks noChangeAspect="1" noChangeArrowheads="1"/>
              </p:cNvSpPr>
              <p:nvPr/>
            </p:nvSpPr>
            <p:spPr bwMode="auto">
              <a:xfrm>
                <a:off x="12608" y="7019"/>
                <a:ext cx="284" cy="330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lIns="91397" tIns="45698" rIns="91397" bIns="45698" anchor="ctr"/>
              <a:lstStyle/>
              <a:p>
                <a:pPr algn="ctr">
                  <a:lnSpc>
                    <a:spcPct val="80000"/>
                  </a:lnSpc>
                  <a:defRPr/>
                </a:pPr>
                <a:endParaRPr kumimoji="1" lang="es-E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  <p:sp>
            <p:nvSpPr>
              <p:cNvPr id="250" name="Oval 69"/>
              <p:cNvSpPr>
                <a:spLocks noChangeAspect="1" noChangeArrowheads="1"/>
              </p:cNvSpPr>
              <p:nvPr/>
            </p:nvSpPr>
            <p:spPr bwMode="auto">
              <a:xfrm>
                <a:off x="12627" y="7063"/>
                <a:ext cx="246" cy="264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397" tIns="45698" rIns="91397" bIns="45698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Oval 70"/>
              <p:cNvSpPr>
                <a:spLocks noChangeAspect="1" noChangeArrowheads="1"/>
              </p:cNvSpPr>
              <p:nvPr/>
            </p:nvSpPr>
            <p:spPr bwMode="auto">
              <a:xfrm>
                <a:off x="12727" y="7041"/>
                <a:ext cx="38" cy="44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1397" tIns="45698" rIns="91397" bIns="45698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41" name="Text Box 71"/>
            <p:cNvSpPr txBox="1">
              <a:spLocks noChangeArrowheads="1"/>
            </p:cNvSpPr>
            <p:nvPr/>
          </p:nvSpPr>
          <p:spPr bwMode="auto">
            <a:xfrm>
              <a:off x="673119" y="3714750"/>
              <a:ext cx="20732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3600" b="1" i="1" u="sng" dirty="0">
                  <a:solidFill>
                    <a:srgbClr val="FF0000"/>
                  </a:solidFill>
                  <a:latin typeface="Century" pitchFamily="18" charset="0"/>
                  <a:ea typeface="ＭＳ Ｐゴシック" pitchFamily="34" charset="-128"/>
                </a:rPr>
                <a:t>Thawing</a:t>
              </a:r>
            </a:p>
          </p:txBody>
        </p:sp>
        <p:sp>
          <p:nvSpPr>
            <p:cNvPr id="242" name="AutoShape 72"/>
            <p:cNvSpPr>
              <a:spLocks noChangeArrowheads="1"/>
            </p:cNvSpPr>
            <p:nvPr/>
          </p:nvSpPr>
          <p:spPr bwMode="auto">
            <a:xfrm>
              <a:off x="4927600" y="5013325"/>
              <a:ext cx="655638" cy="381000"/>
            </a:xfrm>
            <a:prstGeom prst="rightArrow">
              <a:avLst>
                <a:gd name="adj1" fmla="val 50000"/>
                <a:gd name="adj2" fmla="val 43021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es-ES"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43" name="Text Box 79"/>
            <p:cNvSpPr txBox="1">
              <a:spLocks noChangeArrowheads="1"/>
            </p:cNvSpPr>
            <p:nvPr/>
          </p:nvSpPr>
          <p:spPr bwMode="auto">
            <a:xfrm>
              <a:off x="7950200" y="5534025"/>
              <a:ext cx="1441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1800" b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P1 2hrs</a:t>
              </a:r>
            </a:p>
          </p:txBody>
        </p:sp>
        <p:sp>
          <p:nvSpPr>
            <p:cNvPr id="244" name="Rectangle 80"/>
            <p:cNvSpPr>
              <a:spLocks noChangeArrowheads="1"/>
            </p:cNvSpPr>
            <p:nvPr/>
          </p:nvSpPr>
          <p:spPr bwMode="auto">
            <a:xfrm rot="1936133">
              <a:off x="2617788" y="3657600"/>
              <a:ext cx="160337" cy="121761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5" name="Text Box 86"/>
            <p:cNvSpPr txBox="1">
              <a:spLocks noChangeArrowheads="1"/>
            </p:cNvSpPr>
            <p:nvPr/>
          </p:nvSpPr>
          <p:spPr bwMode="auto">
            <a:xfrm>
              <a:off x="7735888" y="5732463"/>
              <a:ext cx="1441450" cy="779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18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Before ICSI</a:t>
              </a:r>
            </a:p>
            <a:p>
              <a:pPr>
                <a:spcBef>
                  <a:spcPct val="50000"/>
                </a:spcBef>
              </a:pPr>
              <a:endParaRPr kumimoji="1" lang="en-US" altLang="ja-JP" sz="18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46" name="AutoShape 87"/>
            <p:cNvSpPr>
              <a:spLocks noChangeArrowheads="1"/>
            </p:cNvSpPr>
            <p:nvPr/>
          </p:nvSpPr>
          <p:spPr bwMode="auto">
            <a:xfrm>
              <a:off x="2767013" y="5013325"/>
              <a:ext cx="655637" cy="381000"/>
            </a:xfrm>
            <a:prstGeom prst="rightArrow">
              <a:avLst>
                <a:gd name="adj1" fmla="val 50000"/>
                <a:gd name="adj2" fmla="val 43021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es-ES"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47" name="AutoShape 88"/>
            <p:cNvSpPr>
              <a:spLocks noChangeArrowheads="1"/>
            </p:cNvSpPr>
            <p:nvPr/>
          </p:nvSpPr>
          <p:spPr bwMode="auto">
            <a:xfrm>
              <a:off x="6943725" y="4462463"/>
              <a:ext cx="936625" cy="334962"/>
            </a:xfrm>
            <a:prstGeom prst="curvedDownArrow">
              <a:avLst>
                <a:gd name="adj1" fmla="val 41658"/>
                <a:gd name="adj2" fmla="val 134865"/>
                <a:gd name="adj3" fmla="val 36032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8" name="Text Box 91"/>
            <p:cNvSpPr txBox="1">
              <a:spLocks noChangeArrowheads="1"/>
            </p:cNvSpPr>
            <p:nvPr/>
          </p:nvSpPr>
          <p:spPr bwMode="auto">
            <a:xfrm>
              <a:off x="3487738" y="4430713"/>
              <a:ext cx="39592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1800" b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(1M Suc in TS, 0.5M Suc in DS)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N021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71604" y="1071546"/>
            <a:ext cx="603567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N019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14480" y="1357298"/>
            <a:ext cx="603567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l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91440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"/>
          <p:cNvGraphicFramePr>
            <a:graphicFrameLocks noGrp="1"/>
          </p:cNvGraphicFramePr>
          <p:nvPr/>
        </p:nvGraphicFramePr>
        <p:xfrm>
          <a:off x="-71470" y="2440005"/>
          <a:ext cx="9215471" cy="1631938"/>
        </p:xfrm>
        <a:graphic>
          <a:graphicData uri="http://schemas.openxmlformats.org/drawingml/2006/table">
            <a:tbl>
              <a:tblPr/>
              <a:tblGrid>
                <a:gridCol w="948586"/>
                <a:gridCol w="1286192"/>
                <a:gridCol w="1423625"/>
                <a:gridCol w="1218970"/>
                <a:gridCol w="1423625"/>
                <a:gridCol w="881363"/>
                <a:gridCol w="1015808"/>
                <a:gridCol w="1017302"/>
              </a:tblGrid>
              <a:tr h="8380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No. of oocytes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No. (%) of survived</a:t>
                      </a: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No.  (%) of fertilization</a:t>
                      </a: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No.  (%) of blastocyst</a:t>
                      </a: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No. of embryos transferred</a:t>
                      </a: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No. of pregn.</a:t>
                      </a: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No. of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birth</a:t>
                      </a: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No. of ongoing</a:t>
                      </a: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38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64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58 (91)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52 (89.6)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32 (50)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29 (22)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696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 Box 26"/>
          <p:cNvSpPr txBox="1">
            <a:spLocks noChangeArrowheads="1"/>
          </p:cNvSpPr>
          <p:nvPr/>
        </p:nvSpPr>
        <p:spPr bwMode="auto">
          <a:xfrm>
            <a:off x="1152493" y="912830"/>
            <a:ext cx="70240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Kuwayama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et al. 2005, RBM online, 11, 300-308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649309"/>
            <a:ext cx="9258300" cy="1143000"/>
          </a:xfrm>
        </p:spPr>
        <p:txBody>
          <a:bodyPr/>
          <a:lstStyle/>
          <a:p>
            <a:pPr eaLnBrk="1" hangingPunct="1"/>
            <a:r>
              <a:rPr lang="de-DE" sz="4000" dirty="0" smtClean="0">
                <a:solidFill>
                  <a:srgbClr val="FF0000"/>
                </a:solidFill>
              </a:rPr>
              <a:t>Results of vitrified Human Oocytes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14350" y="1974871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No. Of Cycles					120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No. Of Occytes vitrified				463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No. Of Oocytes warmed 			330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No. &amp; % survived					328 (99.4)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No. &amp; % cleaved					295 (96.7)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Implantation rate					13.2%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No. &amp; % clinical preg.				39 (32.5)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No. &amp; % abortions				8 (20.5)</a:t>
            </a:r>
          </a:p>
          <a:p>
            <a:pPr marL="457200" marR="0" lvl="0" indent="-4572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No. Of deliveries					3</a:t>
            </a:r>
          </a:p>
          <a:p>
            <a:pPr marL="2057400" marR="0" lvl="4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tabLst/>
              <a:defRPr/>
            </a:pP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  <a:p>
            <a:pPr marL="2057400" marR="0" lvl="4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                                                                   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M. Antinori et al. 2007</a:t>
            </a:r>
          </a:p>
          <a:p>
            <a:pPr marL="2057400" marR="0" lvl="4" indent="-2286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                                                                   RBM online 1, 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895320"/>
            <a:ext cx="9144000" cy="139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Vitrification of human 8-cell embryos, a modified protocol for better pregnancy rates</a:t>
            </a:r>
          </a:p>
          <a:p>
            <a:pPr algn="ctr">
              <a:defRPr/>
            </a:pPr>
            <a:r>
              <a:rPr lang="de-D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Dr. Raju (2005)</a:t>
            </a:r>
          </a:p>
        </p:txBody>
      </p:sp>
      <p:graphicFrame>
        <p:nvGraphicFramePr>
          <p:cNvPr id="3" name="Group 102"/>
          <p:cNvGraphicFramePr>
            <a:graphicFrameLocks noGrp="1"/>
          </p:cNvGraphicFramePr>
          <p:nvPr/>
        </p:nvGraphicFramePr>
        <p:xfrm>
          <a:off x="838200" y="2398397"/>
          <a:ext cx="7653867" cy="1993392"/>
        </p:xfrm>
        <a:graphic>
          <a:graphicData uri="http://schemas.openxmlformats.org/drawingml/2006/table">
            <a:tbl>
              <a:tblPr/>
              <a:tblGrid>
                <a:gridCol w="4975578"/>
                <a:gridCol w="1641123"/>
                <a:gridCol w="1037166"/>
              </a:tblGrid>
              <a:tr h="297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Vitrifi.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slow-freezing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39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No. of embryos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No. of thawed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No. &amp; % survived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No. &amp; % pregnant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436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127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121 (95.3)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14 (35)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420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120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72 (60)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4 (17.4)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98"/>
          <p:cNvSpPr>
            <a:spLocks noChangeArrowheads="1"/>
          </p:cNvSpPr>
          <p:nvPr/>
        </p:nvSpPr>
        <p:spPr bwMode="auto">
          <a:xfrm>
            <a:off x="838200" y="4583356"/>
            <a:ext cx="8398933" cy="1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de-DE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40% EG + 0.6 mol sucrose, nylon loop</a:t>
            </a:r>
          </a:p>
        </p:txBody>
      </p:sp>
      <p:sp>
        <p:nvSpPr>
          <p:cNvPr id="5" name="Rectangle 99"/>
          <p:cNvSpPr>
            <a:spLocks noChangeArrowheads="1"/>
          </p:cNvSpPr>
          <p:nvPr/>
        </p:nvSpPr>
        <p:spPr bwMode="auto">
          <a:xfrm>
            <a:off x="0" y="4929198"/>
            <a:ext cx="9144000" cy="75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de-DE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Statement: EG is a good croyprotectant to preserve 8-cell embryos because of its low toxicity as shown by the high survival rate, and vitrification is a promising alternate to the conventional slow-freezing method.</a:t>
            </a:r>
          </a:p>
          <a:p>
            <a:pPr>
              <a:defRPr/>
            </a:pPr>
            <a:endParaRPr lang="de-DE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r">
              <a:defRPr/>
            </a:pPr>
            <a:r>
              <a:rPr lang="de-DE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						RBM online, 11, 434-437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571480"/>
            <a:ext cx="914400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de-DE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Vitrification demonstrates significant improvement versus slow-freezing of human blastocysts</a:t>
            </a:r>
          </a:p>
          <a:p>
            <a:pPr algn="ctr">
              <a:defRPr/>
            </a:pPr>
            <a:r>
              <a:rPr lang="de-DE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Stehlik et al. (2005)</a:t>
            </a: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0" y="5643578"/>
            <a:ext cx="9144000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de-DE" sz="1800" b="1" dirty="0">
                <a:solidFill>
                  <a:srgbClr val="FF0000"/>
                </a:solidFill>
                <a:latin typeface="Times New Roman" pitchFamily="18" charset="0"/>
              </a:rPr>
              <a:t>Survival &amp; pregnancy rates of day 5 Vit. Blastocysts have significantly increased over day 5 of slow-frozen blastocysts. A similar trend was observed with day 6 blastocysts</a:t>
            </a:r>
            <a:r>
              <a:rPr lang="de-DE" sz="1800" b="1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de-DE" sz="1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eaLnBrk="0" hangingPunct="0">
              <a:defRPr/>
            </a:pPr>
            <a:endParaRPr lang="de-DE" sz="1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r" eaLnBrk="0" hangingPunct="0">
              <a:defRPr/>
            </a:pPr>
            <a:r>
              <a:rPr lang="de-DE" sz="1800" b="1" dirty="0">
                <a:solidFill>
                  <a:srgbClr val="FF0000"/>
                </a:solidFill>
                <a:latin typeface="Times New Roman" pitchFamily="18" charset="0"/>
              </a:rPr>
              <a:t>RBM online, 11, 53-57</a:t>
            </a:r>
          </a:p>
        </p:txBody>
      </p:sp>
      <p:graphicFrame>
        <p:nvGraphicFramePr>
          <p:cNvPr id="4" name="Group 59"/>
          <p:cNvGraphicFramePr>
            <a:graphicFrameLocks noGrp="1"/>
          </p:cNvGraphicFramePr>
          <p:nvPr/>
        </p:nvGraphicFramePr>
        <p:xfrm>
          <a:off x="928662" y="3286124"/>
          <a:ext cx="7809089" cy="1938528"/>
        </p:xfrm>
        <a:graphic>
          <a:graphicData uri="http://schemas.openxmlformats.org/drawingml/2006/table">
            <a:tbl>
              <a:tblPr/>
              <a:tblGrid>
                <a:gridCol w="1659467"/>
                <a:gridCol w="1708856"/>
                <a:gridCol w="1708855"/>
                <a:gridCol w="1673578"/>
                <a:gridCol w="1058333"/>
              </a:tblGrid>
              <a:tr h="1757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slow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Vitr.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slow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Vitr.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No. of embryos transferrerd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% of survival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% pregnant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83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16.7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89.5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18.5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33.3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56"/>
          <p:cNvSpPr>
            <a:spLocks noChangeArrowheads="1"/>
          </p:cNvSpPr>
          <p:nvPr/>
        </p:nvSpPr>
        <p:spPr bwMode="auto">
          <a:xfrm>
            <a:off x="2000233" y="2909450"/>
            <a:ext cx="7143768" cy="30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de-DE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</a:t>
            </a:r>
            <a:r>
              <a:rPr lang="de-DE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Day </a:t>
            </a:r>
            <a:r>
              <a:rPr lang="de-DE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5			             Day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4" name="Object 4"/>
          <p:cNvGraphicFramePr>
            <a:graphicFrameLocks noChangeAspect="1"/>
          </p:cNvGraphicFramePr>
          <p:nvPr/>
        </p:nvGraphicFramePr>
        <p:xfrm>
          <a:off x="417542" y="500042"/>
          <a:ext cx="8297862" cy="5530850"/>
        </p:xfrm>
        <a:graphic>
          <a:graphicData uri="http://schemas.openxmlformats.org/presentationml/2006/ole">
            <p:oleObj spid="_x0000_s56324" name="グラフ" r:id="rId3" imgW="6858118" imgH="4572135" progId="MSGraph.Chart.8">
              <p:embed followColorScheme="full"/>
            </p:oleObj>
          </a:graphicData>
        </a:graphic>
      </p:graphicFrame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31800" y="6027027"/>
            <a:ext cx="85994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ja-JP" sz="24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Post-thaw </a:t>
            </a:r>
            <a:r>
              <a:rPr kumimoji="1" lang="en-US" altLang="ja-JP" sz="24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survival rates of human PN zygotes, 4-cells               stage embryos and </a:t>
            </a:r>
            <a:r>
              <a:rPr kumimoji="1" lang="en-US" altLang="ja-JP" sz="2400" b="1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blastocysts</a:t>
            </a:r>
            <a:r>
              <a:rPr kumimoji="1" lang="en-US" altLang="ja-JP" sz="24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after </a:t>
            </a:r>
            <a:r>
              <a:rPr kumimoji="1" lang="en-US" altLang="ja-JP" sz="2400" b="1" dirty="0" err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vitrification</a:t>
            </a:r>
            <a:endParaRPr kumimoji="1" lang="en-US" altLang="ja-JP" sz="2400" b="1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500166" y="1571612"/>
            <a:ext cx="1136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sz="24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n=5881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252766" y="1571612"/>
            <a:ext cx="984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sz="2400" b="1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n=897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4741841" y="1571612"/>
            <a:ext cx="1136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sz="24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n=1175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728664" y="830287"/>
            <a:ext cx="7772426" cy="1143000"/>
          </a:xfrm>
        </p:spPr>
        <p:txBody>
          <a:bodyPr/>
          <a:lstStyle/>
          <a:p>
            <a:pPr algn="ctr"/>
            <a:r>
              <a:rPr lang="de-DE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Factors influencing the success </a:t>
            </a:r>
            <a:br>
              <a:rPr lang="de-DE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de-DE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of cryopreservation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00035" y="2214554"/>
            <a:ext cx="778674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5000"/>
              <a:buFont typeface="Arial" pitchFamily="34" charset="0"/>
              <a:buAutoNum type="arabicPeriod"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Possible temperature shocks (+ 15°C or -5°C)</a:t>
            </a:r>
          </a:p>
          <a:p>
            <a:pPr marL="609600" marR="0" lvl="0" indent="-609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5000"/>
              <a:buFont typeface="Arial" pitchFamily="34" charset="0"/>
              <a:buAutoNum type="arabicPeriod"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Possible changes in the plasma membrane </a:t>
            </a:r>
          </a:p>
          <a:p>
            <a:pPr marL="609600" marR="0" lvl="0" indent="-609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5000"/>
              <a:buFont typeface="Arial" pitchFamily="34" charset="0"/>
              <a:buAutoNum type="arabicPeriod"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Selection of the right cryoprotectant</a:t>
            </a:r>
          </a:p>
          <a:p>
            <a:pPr marL="609600" marR="0" lvl="0" indent="-609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5000"/>
              <a:buFont typeface="Arial" pitchFamily="34" charset="0"/>
              <a:buAutoNum type="arabicPeriod"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Dehydration: intensity and time</a:t>
            </a:r>
          </a:p>
          <a:p>
            <a:pPr marL="609600" marR="0" lvl="0" indent="-609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5000"/>
              <a:buFont typeface="Arial" pitchFamily="34" charset="0"/>
              <a:buAutoNum type="arabicPeriod"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Critical cell volume</a:t>
            </a:r>
          </a:p>
          <a:p>
            <a:pPr marL="609600" marR="0" lvl="0" indent="-609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5000"/>
              <a:buFont typeface="Arial" pitchFamily="34" charset="0"/>
              <a:buAutoNum type="arabicPeriod"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Solute concentration</a:t>
            </a:r>
          </a:p>
          <a:p>
            <a:pPr marL="609600" marR="0" lvl="0" indent="-609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5000"/>
              <a:buFont typeface="Arial" pitchFamily="34" charset="0"/>
              <a:buAutoNum type="arabicPeriod"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Cooling rate</a:t>
            </a:r>
          </a:p>
          <a:p>
            <a:pPr marL="609600" marR="0" lvl="0" indent="-6096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5000"/>
              <a:buFont typeface="Arial" pitchFamily="34" charset="0"/>
              <a:buAutoNum type="arabicPeriod"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Thawing rate</a:t>
            </a: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034" y="4418966"/>
            <a:ext cx="86439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75.7%    After warming, of </a:t>
            </a:r>
            <a:r>
              <a:rPr lang="en-US" dirty="0" err="1" smtClean="0">
                <a:solidFill>
                  <a:srgbClr val="000000"/>
                </a:solidFill>
              </a:rPr>
              <a:t>blastomeres</a:t>
            </a:r>
            <a:r>
              <a:rPr lang="en-US" dirty="0" smtClean="0">
                <a:solidFill>
                  <a:srgbClr val="000000"/>
                </a:solidFill>
              </a:rPr>
              <a:t> survived and developed at a 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             rate comparable to that in </a:t>
            </a:r>
            <a:r>
              <a:rPr lang="en-US" dirty="0" err="1" smtClean="0">
                <a:solidFill>
                  <a:srgbClr val="000000"/>
                </a:solidFill>
              </a:rPr>
              <a:t>noncryopreserved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blastomeres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62.5%    Cleavage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26.6%    Compaction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20.3%    </a:t>
            </a:r>
            <a:r>
              <a:rPr lang="en-US" dirty="0" err="1" smtClean="0">
                <a:solidFill>
                  <a:srgbClr val="000000"/>
                </a:solidFill>
              </a:rPr>
              <a:t>Cavitation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596" y="1097805"/>
            <a:ext cx="87154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pPr algn="ctr"/>
            <a:r>
              <a:rPr lang="en-US" sz="4800" dirty="0" err="1" smtClean="0">
                <a:solidFill>
                  <a:srgbClr val="FF0000"/>
                </a:solidFill>
              </a:rPr>
              <a:t>Escriba</a:t>
            </a:r>
            <a:r>
              <a:rPr lang="en-US" sz="4800" dirty="0" smtClean="0">
                <a:solidFill>
                  <a:srgbClr val="FF0000"/>
                </a:solidFill>
              </a:rPr>
              <a:t> et al., 2009 </a:t>
            </a:r>
            <a:r>
              <a:rPr lang="en-US" sz="4800" dirty="0" err="1" smtClean="0">
                <a:solidFill>
                  <a:srgbClr val="FF0000"/>
                </a:solidFill>
              </a:rPr>
              <a:t>Fertil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Steril</a:t>
            </a:r>
            <a:endParaRPr lang="en-US" sz="4800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Describe a new methodology for preserving and banking isolated human  </a:t>
            </a:r>
            <a:r>
              <a:rPr lang="en-US" sz="3600" dirty="0" err="1" smtClean="0">
                <a:solidFill>
                  <a:srgbClr val="0000FF"/>
                </a:solidFill>
              </a:rPr>
              <a:t>blastomeres</a:t>
            </a:r>
            <a:r>
              <a:rPr lang="en-US" sz="3600" dirty="0" smtClean="0">
                <a:solidFill>
                  <a:srgbClr val="0000FF"/>
                </a:solidFill>
              </a:rPr>
              <a:t>  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420874"/>
            <a:ext cx="7215206" cy="365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13416" y="4000504"/>
            <a:ext cx="85725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lphaUcParenR"/>
            </a:pPr>
            <a:r>
              <a:rPr lang="en-US" dirty="0" smtClean="0">
                <a:solidFill>
                  <a:schemeClr val="accent4"/>
                </a:solidFill>
              </a:rPr>
              <a:t>An emptied </a:t>
            </a:r>
            <a:r>
              <a:rPr lang="en-US" dirty="0" err="1" smtClean="0">
                <a:solidFill>
                  <a:schemeClr val="accent4"/>
                </a:solidFill>
              </a:rPr>
              <a:t>zona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err="1" smtClean="0">
                <a:solidFill>
                  <a:schemeClr val="accent4"/>
                </a:solidFill>
              </a:rPr>
              <a:t>pellucida</a:t>
            </a:r>
            <a:r>
              <a:rPr lang="en-US" dirty="0" smtClean="0">
                <a:solidFill>
                  <a:schemeClr val="accent4"/>
                </a:solidFill>
              </a:rPr>
              <a:t> packed with a single </a:t>
            </a:r>
            <a:r>
              <a:rPr lang="en-US" dirty="0" err="1" smtClean="0">
                <a:solidFill>
                  <a:schemeClr val="accent4"/>
                </a:solidFill>
              </a:rPr>
              <a:t>blastomere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</a:p>
          <a:p>
            <a:pPr marL="457200" indent="-457200">
              <a:buAutoNum type="alphaUcParenR"/>
            </a:pPr>
            <a:r>
              <a:rPr lang="en-US" dirty="0" smtClean="0">
                <a:solidFill>
                  <a:schemeClr val="accent4"/>
                </a:solidFill>
              </a:rPr>
              <a:t>Using a biopsy instrument (tool on the right) and a holding pipette (left tool). </a:t>
            </a:r>
            <a:r>
              <a:rPr lang="en-US" dirty="0" err="1" smtClean="0">
                <a:solidFill>
                  <a:schemeClr val="accent4"/>
                </a:solidFill>
              </a:rPr>
              <a:t>Blastomere</a:t>
            </a:r>
            <a:r>
              <a:rPr lang="en-US" dirty="0" smtClean="0">
                <a:solidFill>
                  <a:schemeClr val="accent4"/>
                </a:solidFill>
              </a:rPr>
              <a:t> detail at 30 minutes after manipulation </a:t>
            </a:r>
          </a:p>
          <a:p>
            <a:pPr marL="457200" indent="-457200">
              <a:buAutoNum type="alphaUcParenR"/>
            </a:pPr>
            <a:r>
              <a:rPr lang="en-US" dirty="0" smtClean="0">
                <a:solidFill>
                  <a:schemeClr val="accent4"/>
                </a:solidFill>
              </a:rPr>
              <a:t>During in vitro culture, some </a:t>
            </a:r>
            <a:r>
              <a:rPr lang="en-US" dirty="0" err="1" smtClean="0">
                <a:solidFill>
                  <a:schemeClr val="accent4"/>
                </a:solidFill>
              </a:rPr>
              <a:t>blastomeres</a:t>
            </a:r>
            <a:r>
              <a:rPr lang="en-US" dirty="0" smtClean="0">
                <a:solidFill>
                  <a:schemeClr val="accent4"/>
                </a:solidFill>
              </a:rPr>
              <a:t> cleaved </a:t>
            </a:r>
          </a:p>
          <a:p>
            <a:pPr marL="457200" indent="-457200">
              <a:buAutoNum type="alphaUcParenR"/>
            </a:pPr>
            <a:r>
              <a:rPr lang="en-US" dirty="0" smtClean="0">
                <a:solidFill>
                  <a:schemeClr val="accent4"/>
                </a:solidFill>
              </a:rPr>
              <a:t>Compacted </a:t>
            </a:r>
          </a:p>
          <a:p>
            <a:pPr marL="457200" indent="-457200">
              <a:buAutoNum type="alphaUcParenR"/>
            </a:pPr>
            <a:r>
              <a:rPr lang="en-US" dirty="0" err="1" smtClean="0">
                <a:solidFill>
                  <a:schemeClr val="accent4"/>
                </a:solidFill>
              </a:rPr>
              <a:t>Cavitated</a:t>
            </a:r>
            <a:r>
              <a:rPr lang="en-US" dirty="0" smtClean="0">
                <a:solidFill>
                  <a:schemeClr val="accent4"/>
                </a:solidFill>
              </a:rPr>
              <a:t> (E).</a:t>
            </a:r>
            <a:endParaRPr lang="en-US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47891"/>
            <a:ext cx="9144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 smtClean="0">
                <a:solidFill>
                  <a:srgbClr val="FF0000"/>
                </a:solidFill>
              </a:rPr>
              <a:t>Spermatozoa cryopreservation </a:t>
            </a:r>
            <a:r>
              <a:rPr lang="en-US" dirty="0" smtClean="0">
                <a:solidFill>
                  <a:srgbClr val="FF0000"/>
                </a:solidFill>
              </a:rPr>
              <a:t>empirical methods developed in the 1949 are still used today.</a:t>
            </a:r>
            <a:endParaRPr lang="en-US" i="1" dirty="0" smtClean="0">
              <a:solidFill>
                <a:srgbClr val="FF0000"/>
              </a:solidFill>
            </a:endParaRPr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The motility of </a:t>
            </a:r>
            <a:r>
              <a:rPr lang="en-US" dirty="0" err="1" smtClean="0">
                <a:solidFill>
                  <a:srgbClr val="FF0000"/>
                </a:solidFill>
              </a:rPr>
              <a:t>cryopreserved</a:t>
            </a:r>
            <a:r>
              <a:rPr lang="en-US" dirty="0" smtClean="0">
                <a:solidFill>
                  <a:srgbClr val="FF0000"/>
                </a:solidFill>
              </a:rPr>
              <a:t>/thawed spermatozoa normally falls to about 50% of the motility before freezing, wherein inter-individual fluctuation can be considerable. </a:t>
            </a: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Despite routine application, the problem of toxicity due to osmotic stress</a:t>
            </a:r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during saturation and dilution of the </a:t>
            </a:r>
            <a:r>
              <a:rPr lang="en-US" dirty="0" err="1" smtClean="0">
                <a:solidFill>
                  <a:srgbClr val="FF0000"/>
                </a:solidFill>
              </a:rPr>
              <a:t>cryoprotectant</a:t>
            </a:r>
            <a:r>
              <a:rPr lang="en-US" dirty="0" smtClean="0">
                <a:solidFill>
                  <a:srgbClr val="FF0000"/>
                </a:solidFill>
              </a:rPr>
              <a:t> as well as the possible negative influence on the genetic material is as yet unresolved .</a:t>
            </a:r>
          </a:p>
          <a:p>
            <a:pPr algn="just"/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71604" y="109815"/>
            <a:ext cx="6541919" cy="76944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none">
            <a:spAutoFit/>
          </a:bodyPr>
          <a:lstStyle/>
          <a:p>
            <a:r>
              <a:rPr lang="en-US" sz="4400" i="1" dirty="0" err="1" smtClean="0">
                <a:solidFill>
                  <a:srgbClr val="FFFF00"/>
                </a:solidFill>
              </a:rPr>
              <a:t>Vitrification</a:t>
            </a:r>
            <a:r>
              <a:rPr lang="en-US" sz="4400" i="1" dirty="0" smtClean="0">
                <a:solidFill>
                  <a:srgbClr val="FFFF00"/>
                </a:solidFill>
              </a:rPr>
              <a:t> of spermatozoa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7126" y="1142984"/>
            <a:ext cx="87868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Classical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</a:rPr>
              <a:t>vitrification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 requires a high percentage of permeable </a:t>
            </a:r>
            <a:r>
              <a:rPr lang="en-US" dirty="0" err="1" smtClean="0">
                <a:solidFill>
                  <a:schemeClr val="tx1">
                    <a:lumMod val="50000"/>
                  </a:schemeClr>
                </a:solidFill>
              </a:rPr>
              <a:t>cryoprotectants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in medium (30-50% compared to 5-7% with slow-freezing) and </a:t>
            </a:r>
            <a:r>
              <a:rPr lang="en-US" dirty="0" smtClean="0">
                <a:solidFill>
                  <a:srgbClr val="FF0000"/>
                </a:solidFill>
              </a:rPr>
              <a:t>is unsuitable for the </a:t>
            </a:r>
            <a:r>
              <a:rPr lang="en-US" dirty="0" err="1" smtClean="0">
                <a:solidFill>
                  <a:srgbClr val="FF0000"/>
                </a:solidFill>
              </a:rPr>
              <a:t>vitrification</a:t>
            </a:r>
            <a:r>
              <a:rPr lang="en-US" dirty="0" smtClean="0">
                <a:solidFill>
                  <a:srgbClr val="FF0000"/>
                </a:solidFill>
              </a:rPr>
              <a:t> of spermatozoa due to the lethal osmotic effect. </a:t>
            </a:r>
          </a:p>
          <a:p>
            <a:pPr algn="just"/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  <a:p>
            <a:pPr algn="just"/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smtClean="0"/>
              <a:t>Shape and size of the sperm head could be factors, which</a:t>
            </a:r>
          </a:p>
          <a:p>
            <a:r>
              <a:rPr lang="en-US" dirty="0" smtClean="0"/>
              <a:t>define the </a:t>
            </a:r>
            <a:r>
              <a:rPr lang="en-US" dirty="0" err="1" smtClean="0"/>
              <a:t>cryosensitivity</a:t>
            </a:r>
            <a:r>
              <a:rPr lang="en-US" dirty="0" smtClean="0"/>
              <a:t> of the cell.</a:t>
            </a:r>
            <a:endParaRPr lang="en-US" dirty="0" smtClean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357166"/>
            <a:ext cx="8643998" cy="120032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New Method for </a:t>
            </a:r>
            <a:r>
              <a:rPr lang="en-US" b="1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Vitrification</a:t>
            </a:r>
            <a:r>
              <a:rPr lang="en-US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of Small Volume of Normal Human Sperms: Use of Open Pulled Straw Carrier</a:t>
            </a:r>
          </a:p>
          <a:p>
            <a:pPr algn="ctr"/>
            <a:r>
              <a:rPr lang="en-US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Saki </a:t>
            </a:r>
            <a:r>
              <a:rPr lang="en-US" b="1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etal</a:t>
            </a:r>
            <a:r>
              <a:rPr lang="en-US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2009 </a:t>
            </a:r>
            <a:endParaRPr lang="en-US" b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596" y="2090172"/>
            <a:ext cx="87154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Progress motility of sperm in fresh group was evaluated as </a:t>
            </a:r>
            <a:r>
              <a:rPr lang="en-US" dirty="0" smtClean="0">
                <a:solidFill>
                  <a:srgbClr val="FF0000"/>
                </a:solidFill>
              </a:rPr>
              <a:t>59.2±7.6 </a:t>
            </a:r>
            <a:r>
              <a:rPr lang="en-US" dirty="0" smtClean="0"/>
              <a:t>comparing to </a:t>
            </a:r>
          </a:p>
          <a:p>
            <a:endParaRPr lang="en-US" dirty="0" smtClean="0"/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37.5±8.2</a:t>
            </a:r>
            <a:r>
              <a:rPr lang="en-US" dirty="0" smtClean="0"/>
              <a:t>  </a:t>
            </a:r>
            <a:r>
              <a:rPr lang="en-US" dirty="0" err="1" smtClean="0"/>
              <a:t>Vitrification</a:t>
            </a:r>
            <a:r>
              <a:rPr lang="en-US" dirty="0" smtClean="0"/>
              <a:t> method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26.3±6.4 </a:t>
            </a:r>
            <a:r>
              <a:rPr lang="en-US" dirty="0" smtClean="0"/>
              <a:t> Cryopreservation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14" y="285728"/>
            <a:ext cx="6643734" cy="1143000"/>
          </a:xfrm>
          <a:solidFill>
            <a:srgbClr val="FFC000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de-DE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Lamis Infertillity Centre</a:t>
            </a:r>
            <a:br>
              <a:rPr lang="de-DE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de-DE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preliminary results 2008-2010</a:t>
            </a:r>
          </a:p>
        </p:txBody>
      </p:sp>
      <p:graphicFrame>
        <p:nvGraphicFramePr>
          <p:cNvPr id="3" name="Group 180"/>
          <p:cNvGraphicFramePr>
            <a:graphicFrameLocks noGrp="1"/>
          </p:cNvGraphicFramePr>
          <p:nvPr>
            <p:ph idx="1"/>
          </p:nvPr>
        </p:nvGraphicFramePr>
        <p:xfrm>
          <a:off x="71406" y="2986097"/>
          <a:ext cx="8934450" cy="2106486"/>
        </p:xfrm>
        <a:graphic>
          <a:graphicData uri="http://schemas.openxmlformats.org/drawingml/2006/table">
            <a:tbl>
              <a:tblPr/>
              <a:tblGrid>
                <a:gridCol w="1357322"/>
                <a:gridCol w="2143140"/>
                <a:gridCol w="2000264"/>
                <a:gridCol w="1714512"/>
                <a:gridCol w="1719212"/>
              </a:tblGrid>
              <a:tr h="1063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No. of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Cycles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No. of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embryo vitrified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No. Of embryo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Thawed (cycles)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No. &amp;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Embryo  survived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No. &amp;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Continous development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08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173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865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282(79)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282(100%)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271 (96%)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 Box 107"/>
          <p:cNvSpPr txBox="1">
            <a:spLocks noChangeArrowheads="1"/>
          </p:cNvSpPr>
          <p:nvPr/>
        </p:nvSpPr>
        <p:spPr bwMode="auto">
          <a:xfrm>
            <a:off x="822325" y="5299093"/>
            <a:ext cx="73404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de-DE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Four deliveries, </a:t>
            </a:r>
            <a:r>
              <a:rPr lang="de-DE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12 biochemical pregnancy</a:t>
            </a:r>
            <a:endParaRPr lang="de-DE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14546" y="2000240"/>
            <a:ext cx="4572032" cy="71438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Embryo Vitrification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1464471"/>
            <a:ext cx="2047868" cy="1535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14" y="285728"/>
            <a:ext cx="6643734" cy="1143000"/>
          </a:xfrm>
          <a:solidFill>
            <a:srgbClr val="FFC000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de-DE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Lamis Infertillity Centre</a:t>
            </a:r>
            <a:br>
              <a:rPr lang="de-DE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de-DE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preliminary results 2008-2010</a:t>
            </a:r>
          </a:p>
        </p:txBody>
      </p:sp>
      <p:graphicFrame>
        <p:nvGraphicFramePr>
          <p:cNvPr id="3" name="Group 180"/>
          <p:cNvGraphicFramePr>
            <a:graphicFrameLocks noGrp="1"/>
          </p:cNvGraphicFramePr>
          <p:nvPr>
            <p:ph idx="1"/>
          </p:nvPr>
        </p:nvGraphicFramePr>
        <p:xfrm>
          <a:off x="71406" y="2986097"/>
          <a:ext cx="8934450" cy="2106486"/>
        </p:xfrm>
        <a:graphic>
          <a:graphicData uri="http://schemas.openxmlformats.org/drawingml/2006/table">
            <a:tbl>
              <a:tblPr/>
              <a:tblGrid>
                <a:gridCol w="1357322"/>
                <a:gridCol w="2143140"/>
                <a:gridCol w="2000264"/>
                <a:gridCol w="1714512"/>
                <a:gridCol w="1719212"/>
              </a:tblGrid>
              <a:tr h="1063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No. of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Cycles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No. of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Oocytes vitrified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No. Of Oocytes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Thawed (cycles)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No. &amp;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Oocytes  survived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No. &amp; % of 2PN and cleaved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08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22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138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32 (6)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32(100%)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26 (81%)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14546" y="2000240"/>
            <a:ext cx="4572032" cy="71438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Oocyte Vitrification</a:t>
            </a:r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1571619"/>
            <a:ext cx="1857388" cy="1393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71406" y="2571745"/>
            <a:ext cx="8743950" cy="342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Open Questions?????????</a:t>
            </a:r>
            <a:r>
              <a:rPr kumimoji="0" lang="de-DE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1-Toxicity of the Cryoprotactants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2-Type of the Carrier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3-LN2 Contamnination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935061"/>
            <a:ext cx="9258300" cy="1143000"/>
          </a:xfrm>
        </p:spPr>
        <p:txBody>
          <a:bodyPr/>
          <a:lstStyle/>
          <a:p>
            <a:pPr eaLnBrk="1" hangingPunct="1"/>
            <a:r>
              <a:rPr lang="de-DE" smtClean="0">
                <a:solidFill>
                  <a:srgbClr val="FF00FF"/>
                </a:solidFill>
              </a:rPr>
              <a:t>Future Aspects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14350" y="2260623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de-DE" sz="3200" b="0" i="0" u="none" strike="noStrike" kern="0" cap="none" spc="0" normalizeH="0" baseline="0" noProof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case of OHSS and PCO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r>
              <a:rPr kumimoji="0" lang="de-DE" sz="3200" b="0" i="0" u="none" strike="noStrike" kern="0" cap="none" spc="0" normalizeH="0" baseline="0" noProof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 2PN cryopreservation</a:t>
            </a:r>
            <a:endParaRPr kumimoji="0" lang="de-DE" sz="3200" b="0" i="0" u="none" strike="noStrike" kern="0" cap="none" spc="0" normalizeH="0" baseline="0" noProof="0" dirty="0" smtClean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0" y="128586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de-DE" sz="32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tabLst/>
              <a:defRPr/>
            </a:pPr>
            <a:r>
              <a:rPr kumimoji="0" lang="de-DE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Quality is evolution</a:t>
            </a:r>
          </a:p>
          <a:p>
            <a:pPr marL="457200" marR="0" lvl="0" indent="-4572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tabLst/>
              <a:defRPr/>
            </a:pPr>
            <a:r>
              <a:rPr kumimoji="0" lang="de-DE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Vitrification is a revolution</a:t>
            </a:r>
          </a:p>
          <a:p>
            <a:pPr marL="457200" marR="0" lvl="0" indent="-4572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de-DE" sz="54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    									Prof. van der Elst</a:t>
            </a:r>
          </a:p>
          <a:p>
            <a:pPr marL="457200" marR="0" lvl="0" indent="-4572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              									19.1.2007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57224" y="928670"/>
            <a:ext cx="768826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sz="3200" b="1" dirty="0">
                <a:solidFill>
                  <a:srgbClr val="00CC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Temperature shock</a:t>
            </a:r>
          </a:p>
          <a:p>
            <a:pPr algn="ctr"/>
            <a:endParaRPr lang="de-DE" sz="3200" b="1" dirty="0">
              <a:solidFill>
                <a:srgbClr val="00CC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de-DE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This happened if the cells cooled too fast </a:t>
            </a:r>
          </a:p>
          <a:p>
            <a:pPr algn="ctr"/>
            <a:r>
              <a:rPr lang="de-DE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(also without ice crystalization)</a:t>
            </a:r>
            <a:endParaRPr lang="de-DE" sz="3200" b="1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71472" y="3473474"/>
            <a:ext cx="856932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5000"/>
              <a:buFont typeface="Wingdings" pitchFamily="2" charset="2"/>
              <a:buChar char="v"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This shock starts at the plasma membrane due to: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5000"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           * Shrinkage of the different parts of the membrane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5000"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           * Mechanical effect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Pct val="75000"/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            * Reduction of the volume</a:t>
            </a: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60" y="274638"/>
            <a:ext cx="9258300" cy="1143000"/>
          </a:xfrm>
        </p:spPr>
        <p:txBody>
          <a:bodyPr/>
          <a:lstStyle/>
          <a:p>
            <a:pPr algn="ctr" eaLnBrk="1" hangingPunct="1">
              <a:buBlip>
                <a:blip r:embed="rId2"/>
              </a:buBlip>
              <a:defRPr/>
            </a:pPr>
            <a:r>
              <a:rPr lang="de-DE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Summary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8823" y="1711325"/>
            <a:ext cx="8877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The vitrification procedure is easy to be done </a:t>
            </a: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Much less costs</a:t>
            </a: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It is the procedure of the first choice in the future  </a:t>
            </a: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The survival rate is very high with all different stages of development</a:t>
            </a: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It may be need to be standardized</a:t>
            </a: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r>
              <a:rPr kumimoji="0" lang="de-DE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It needs skillness of the embryologist</a:t>
            </a:r>
          </a:p>
          <a:p>
            <a:pPr marL="457200" marR="0" lvl="0" indent="-45720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2"/>
              </a:buBlip>
              <a:tabLst/>
              <a:defRPr/>
            </a:pPr>
            <a:endParaRPr kumimoji="0" lang="de-DE" sz="2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de-DE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Thank you !</a:t>
            </a:r>
          </a:p>
        </p:txBody>
      </p:sp>
      <p:pic>
        <p:nvPicPr>
          <p:cNvPr id="3" name="Picture 5" descr="img_03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46463" y="1600200"/>
            <a:ext cx="339407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014416" y="785794"/>
            <a:ext cx="7700988" cy="631844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r>
              <a:rPr lang="de-DE" sz="4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Characteristics of cryoprotectants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7158" y="1600200"/>
            <a:ext cx="8843996" cy="48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3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High soluble in water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3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Relative low molecular weight 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3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Fast cell permeability 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3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Conjunction with water to built stable H</a:t>
            </a:r>
            <a:r>
              <a:rPr kumimoji="0" lang="de-DE" sz="2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2 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bridges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3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With high concentration should be non-toxic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3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Reducing the freezing point of the extracellular fluid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Blip>
                <a:blip r:embed="rId3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+mn-cs"/>
              </a:rPr>
              <a:t>Low influx of the intracellular water to avoid the sudden shrinkage of the cell.</a:t>
            </a: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12" y="785794"/>
            <a:ext cx="3929090" cy="614384"/>
          </a:xfrm>
        </p:spPr>
        <p:txBody>
          <a:bodyPr/>
          <a:lstStyle/>
          <a:p>
            <a:r>
              <a:rPr lang="de-DE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Cryoprotectants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0" y="1571612"/>
          <a:ext cx="6619900" cy="5000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9950"/>
                <a:gridCol w="3309950"/>
              </a:tblGrid>
              <a:tr h="12746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imes New Roman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Permeable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Times New Roman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Non permeable</a:t>
                      </a:r>
                      <a:endParaRPr lang="en-US" sz="2400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490261">
                <a:tc>
                  <a:txBody>
                    <a:bodyPr/>
                    <a:lstStyle/>
                    <a:p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Methanol CH</a:t>
                      </a:r>
                      <a:r>
                        <a:rPr kumimoji="0" lang="de-DE" sz="2400" b="0" i="0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OH </a:t>
                      </a:r>
                      <a:endParaRPr lang="en-US" sz="2400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Polyethylenglycol </a:t>
                      </a:r>
                      <a:endParaRPr lang="en-US" sz="2400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4902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Ethanol C</a:t>
                      </a:r>
                      <a:r>
                        <a:rPr kumimoji="0" lang="de-DE" sz="2400" b="0" i="0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H</a:t>
                      </a:r>
                      <a:r>
                        <a:rPr kumimoji="0" lang="de-DE" sz="2400" b="0" i="0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OH </a:t>
                      </a:r>
                      <a:endParaRPr lang="en-US" sz="2400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Polyvinyl pyrrolidone </a:t>
                      </a:r>
                      <a:endParaRPr lang="en-US" sz="2400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8824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Ethylenglycol C</a:t>
                      </a:r>
                      <a:r>
                        <a:rPr kumimoji="0" lang="de-DE" sz="2400" b="0" i="0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H</a:t>
                      </a:r>
                      <a:r>
                        <a:rPr kumimoji="0" lang="de-DE" sz="2400" b="0" i="0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(OH)</a:t>
                      </a:r>
                      <a:r>
                        <a:rPr kumimoji="0" lang="de-DE" sz="2400" b="0" i="0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 </a:t>
                      </a:r>
                      <a:endParaRPr lang="en-US" sz="2400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Ficoll </a:t>
                      </a:r>
                      <a:endParaRPr lang="en-US" sz="2400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882469">
                <a:tc>
                  <a:txBody>
                    <a:bodyPr/>
                    <a:lstStyle/>
                    <a:p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1-2 Isopropanol C</a:t>
                      </a:r>
                      <a:r>
                        <a:rPr kumimoji="0" lang="de-DE" sz="2400" b="0" i="0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H</a:t>
                      </a:r>
                      <a:r>
                        <a:rPr kumimoji="0" lang="de-DE" sz="2400" b="0" i="0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(OH)</a:t>
                      </a:r>
                      <a:r>
                        <a:rPr kumimoji="0" lang="de-DE" sz="2400" b="0" i="0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 </a:t>
                      </a:r>
                      <a:endParaRPr lang="en-US" sz="2400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Sucrose</a:t>
                      </a:r>
                    </a:p>
                    <a:p>
                      <a:endParaRPr lang="en-US" sz="2400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490261">
                <a:tc>
                  <a:txBody>
                    <a:bodyPr/>
                    <a:lstStyle/>
                    <a:p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Glycerol C</a:t>
                      </a:r>
                      <a:r>
                        <a:rPr kumimoji="0" lang="de-DE" sz="2400" b="0" i="0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H</a:t>
                      </a:r>
                      <a:r>
                        <a:rPr kumimoji="0" lang="de-DE" sz="2400" b="0" i="0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(OH)</a:t>
                      </a:r>
                      <a:r>
                        <a:rPr kumimoji="0" lang="de-DE" sz="2400" b="0" i="0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 </a:t>
                      </a:r>
                      <a:endParaRPr lang="en-US" sz="2400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490261">
                <a:tc>
                  <a:txBody>
                    <a:bodyPr/>
                    <a:lstStyle/>
                    <a:p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DMSO (CH</a:t>
                      </a:r>
                      <a:r>
                        <a:rPr kumimoji="0" lang="de-DE" sz="2400" b="0" i="0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de-DE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) SO </a:t>
                      </a:r>
                      <a:endParaRPr lang="en-US" sz="2400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Designs\Nature.pot</Template>
  <TotalTime>3889</TotalTime>
  <Words>2421</Words>
  <Application>Microsoft PowerPoint</Application>
  <PresentationFormat>On-screen Show (4:3)</PresentationFormat>
  <Paragraphs>491</Paragraphs>
  <Slides>71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71</vt:i4>
      </vt:variant>
    </vt:vector>
  </HeadingPairs>
  <TitlesOfParts>
    <vt:vector size="75" baseType="lpstr">
      <vt:lpstr>Nature</vt:lpstr>
      <vt:lpstr>Photo Editor Photo</vt:lpstr>
      <vt:lpstr>Flash ムービー</vt:lpstr>
      <vt:lpstr>グラフ</vt:lpstr>
      <vt:lpstr>Vitrification in ART</vt:lpstr>
      <vt:lpstr>Two techniques were developed</vt:lpstr>
      <vt:lpstr>Slide 3</vt:lpstr>
      <vt:lpstr>   cryopreservation  </vt:lpstr>
      <vt:lpstr>Steps of Cryopreservation</vt:lpstr>
      <vt:lpstr>Factors influencing the success  of cryopreservation</vt:lpstr>
      <vt:lpstr>Slide 7</vt:lpstr>
      <vt:lpstr>Characteristics of cryoprotectants</vt:lpstr>
      <vt:lpstr>Cryoprotectants</vt:lpstr>
      <vt:lpstr>Slide 10</vt:lpstr>
      <vt:lpstr>DMSO concentration and solute concentration  during freezing</vt:lpstr>
      <vt:lpstr>Slide 12</vt:lpstr>
      <vt:lpstr>Cooling rate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Main principles of the vitrification in ART:</vt:lpstr>
      <vt:lpstr>Freezing in the liquid nitrogen LN2 (Vitrification)</vt:lpstr>
      <vt:lpstr>Slide 24</vt:lpstr>
      <vt:lpstr>Slide 25</vt:lpstr>
      <vt:lpstr>Slide 26</vt:lpstr>
      <vt:lpstr>Why we prefer the vitrification-procedure now ?</vt:lpstr>
      <vt:lpstr>Cooling rate and Vitrification (importance)</vt:lpstr>
      <vt:lpstr>Example for cooling rates </vt:lpstr>
      <vt:lpstr>Cell carrier systems </vt:lpstr>
      <vt:lpstr>Slide 31</vt:lpstr>
      <vt:lpstr>Cryoloop</vt:lpstr>
      <vt:lpstr>Cryotop</vt:lpstr>
      <vt:lpstr>Slide 34</vt:lpstr>
      <vt:lpstr>Slide 35</vt:lpstr>
      <vt:lpstr>Cryotip</vt:lpstr>
      <vt:lpstr>Slide 37</vt:lpstr>
      <vt:lpstr>Critical side of Vitrification</vt:lpstr>
      <vt:lpstr>Solution for Vitrification</vt:lpstr>
      <vt:lpstr>Contamination during LN2 storage</vt:lpstr>
      <vt:lpstr>Slide 41</vt:lpstr>
      <vt:lpstr>What are the different solutions for vitrification ?</vt:lpstr>
      <vt:lpstr>What are the characteristics  of the vitrification solutions</vt:lpstr>
      <vt:lpstr>Equilibration in the protective substance </vt:lpstr>
      <vt:lpstr>Is the technique of vitrification standarized to be adopted in IVF-centers?</vt:lpstr>
      <vt:lpstr>Successful vitrification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Results of vitrified Human Oocytes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Lamis Infertillity Centre  preliminary results 2008-2010</vt:lpstr>
      <vt:lpstr>Lamis Infertillity Centre  preliminary results 2008-2010</vt:lpstr>
      <vt:lpstr>Slide 67</vt:lpstr>
      <vt:lpstr>Future Aspects</vt:lpstr>
      <vt:lpstr>Slide 69</vt:lpstr>
      <vt:lpstr>Summary</vt:lpstr>
      <vt:lpstr>Thank you !</vt:lpstr>
    </vt:vector>
  </TitlesOfParts>
  <Company>South Dakota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Sexuality/Reproduction</dc:title>
  <dc:creator>mohamed aldanfoor</dc:creator>
  <cp:lastModifiedBy>.</cp:lastModifiedBy>
  <cp:revision>105</cp:revision>
  <dcterms:created xsi:type="dcterms:W3CDTF">2001-11-09T05:53:36Z</dcterms:created>
  <dcterms:modified xsi:type="dcterms:W3CDTF">2010-04-22T13:55:11Z</dcterms:modified>
</cp:coreProperties>
</file>