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3" r:id="rId2"/>
    <p:sldId id="549" r:id="rId3"/>
    <p:sldId id="553" r:id="rId4"/>
    <p:sldId id="554" r:id="rId5"/>
    <p:sldId id="610" r:id="rId6"/>
    <p:sldId id="591" r:id="rId7"/>
    <p:sldId id="603" r:id="rId8"/>
    <p:sldId id="622" r:id="rId9"/>
    <p:sldId id="612" r:id="rId10"/>
    <p:sldId id="614" r:id="rId11"/>
    <p:sldId id="613" r:id="rId12"/>
    <p:sldId id="567" r:id="rId13"/>
    <p:sldId id="621" r:id="rId14"/>
    <p:sldId id="623" r:id="rId15"/>
    <p:sldId id="590" r:id="rId16"/>
  </p:sldIdLst>
  <p:sldSz cx="9144000" cy="6858000" type="screen4x3"/>
  <p:notesSz cx="9926638" cy="6797675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3399FF"/>
    <a:srgbClr val="6699FF"/>
    <a:srgbClr val="CC3300"/>
    <a:srgbClr val="66FFFF"/>
    <a:srgbClr val="00FFFF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27318" autoAdjust="0"/>
    <p:restoredTop sz="86379" autoAdjust="0"/>
  </p:normalViewPr>
  <p:slideViewPr>
    <p:cSldViewPr>
      <p:cViewPr varScale="1">
        <p:scale>
          <a:sx n="71" d="100"/>
          <a:sy n="71" d="100"/>
        </p:scale>
        <p:origin x="-7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Tahoma" pitchFamily="34" charset="0"/>
              </a:defRPr>
            </a:lvl1pPr>
          </a:lstStyle>
          <a:p>
            <a:pPr>
              <a:defRPr/>
            </a:pPr>
            <a:fld id="{58D7B553-572D-478D-8E59-6D6DFEB52D00}" type="slidenum">
              <a:rPr lang="ar-SA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CFF3C1B-5175-473F-B09F-803732C375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97125-0A0D-4ECE-B099-BD3A749163C3}" type="slidenum">
              <a:rPr lang="ar-SA" smtClean="0">
                <a:latin typeface="Arial" pitchFamily="34" charset="0"/>
              </a:rPr>
              <a:pPr/>
              <a:t>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97B57-ED8C-4030-8D76-522C991D763A}" type="slidenum">
              <a:rPr lang="ar-SA" smtClean="0">
                <a:latin typeface="Arial" pitchFamily="34" charset="0"/>
              </a:rPr>
              <a:pPr/>
              <a:t>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6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>
                <a:cs typeface="Tahoma" pitchFamily="34" charset="0"/>
              </a:defRPr>
            </a:lvl1pPr>
          </a:lstStyle>
          <a:p>
            <a:pPr>
              <a:defRPr/>
            </a:pPr>
            <a:fld id="{7632DA6D-149D-415F-B0E3-A22664A77C9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74A9-BC11-47AF-82B3-82565DB55DF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404813"/>
            <a:ext cx="1925638" cy="569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404813"/>
            <a:ext cx="5627687" cy="569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CD775-813E-420E-BBEA-9C6655E6463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7057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1F2FF-52FB-4BE8-BFF0-2F8EC10C019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7057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E232D-3D44-45B1-9B6C-59271FD960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7057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D0BDC-B7FC-4009-99FD-2FA33EC365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7057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B0D-3487-439E-808B-26C5B5CBDD7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42988" y="404813"/>
            <a:ext cx="7705725" cy="5691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8106-0336-49D9-AC1A-42ABCB2BFA4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7057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3CEC-8ECE-4156-A5D5-D25AC83180B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7057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E8FF-F6EE-47CC-9722-35F385CB128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7057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9ECF-5A72-47C4-BCF6-D77D35B0F29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EB81-0F7C-4DA3-814C-0637B6552B9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8106-BD78-4221-8517-A2A237F5BA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A675-D971-486D-9CAC-D039CA1EBB9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727EB-10B4-4F86-BE7F-B0695D11DD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EFFC1-1305-4E8B-BD5F-0ABD1708A30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E914D-A3E5-4CAE-802C-E953837B05C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5C2DD-C14B-40AA-B85E-B001BEA2A95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6D178-F451-41A2-ABD7-C94FC9ABC8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04813"/>
            <a:ext cx="77057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25EBC19F-1C39-431B-A774-91E4CE70CA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0" y="0"/>
            <a:ext cx="857250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7620" y="1996619"/>
            <a:ext cx="714380" cy="47089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</a:p>
          <a:p>
            <a:pPr algn="ctr">
              <a:defRPr/>
            </a:pPr>
            <a:r>
              <a:rPr lang="en-US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</a:p>
          <a:p>
            <a:pPr algn="ctr">
              <a:defRPr/>
            </a:pPr>
            <a:r>
              <a:rPr lang="en-US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</a:p>
          <a:p>
            <a:pPr algn="ctr">
              <a:defRPr/>
            </a:pPr>
            <a:r>
              <a:rPr lang="en-US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  <a:p>
            <a:pPr algn="ctr">
              <a:defRPr/>
            </a:pPr>
            <a:r>
              <a:rPr lang="en-US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</a:p>
          <a:p>
            <a:pPr algn="ctr">
              <a:defRPr/>
            </a:pPr>
            <a:r>
              <a:rPr lang="en-US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</a:p>
          <a:p>
            <a:pPr algn="ctr">
              <a:defRPr/>
            </a:pPr>
            <a:endParaRPr lang="en-GB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</a:p>
          <a:p>
            <a:pPr algn="ctr">
              <a:defRPr/>
            </a:pPr>
            <a:r>
              <a:rPr lang="en-GB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</a:p>
          <a:p>
            <a:pPr algn="ctr">
              <a:defRPr/>
            </a:pPr>
            <a:r>
              <a:rPr lang="en-GB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</a:p>
          <a:p>
            <a:pPr algn="ctr">
              <a:defRPr/>
            </a:pPr>
            <a:r>
              <a:rPr lang="en-GB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</a:p>
          <a:p>
            <a:pPr algn="ctr">
              <a:defRPr/>
            </a:pPr>
            <a:r>
              <a:rPr lang="en-GB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</a:p>
          <a:p>
            <a:pPr algn="ctr">
              <a:defRPr/>
            </a:pPr>
            <a:r>
              <a:rPr lang="en-GB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</a:p>
          <a:p>
            <a:pPr algn="ctr">
              <a:defRPr/>
            </a:pPr>
            <a:r>
              <a:rPr lang="en-GB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algn="ctr">
              <a:defRPr/>
            </a:pPr>
            <a:r>
              <a:rPr lang="en-GB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endParaRPr lang="en-US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5"/>
          <p:cNvGrpSpPr>
            <a:grpSpLocks noChangeAspect="1"/>
          </p:cNvGrpSpPr>
          <p:nvPr userDrawn="1"/>
        </p:nvGrpSpPr>
        <p:grpSpPr bwMode="auto">
          <a:xfrm>
            <a:off x="-674688" y="-428625"/>
            <a:ext cx="2274888" cy="3027363"/>
            <a:chOff x="-425" y="-270"/>
            <a:chExt cx="1433" cy="19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4" name="AutoShape 24"/>
            <p:cNvSpPr>
              <a:spLocks noChangeAspect="1" noChangeArrowheads="1" noTextEdit="1"/>
            </p:cNvSpPr>
            <p:nvPr/>
          </p:nvSpPr>
          <p:spPr bwMode="auto">
            <a:xfrm>
              <a:off x="-425" y="-270"/>
              <a:ext cx="1433" cy="1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2000" endA="300" endPos="35000" dir="5400000" sy="-100000" algn="bl" rotWithShape="0"/>
            </a:effectLst>
            <a:sp3d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112" y="445"/>
              <a:ext cx="359" cy="477"/>
            </a:xfrm>
            <a:custGeom>
              <a:avLst/>
              <a:gdLst/>
              <a:ahLst/>
              <a:cxnLst>
                <a:cxn ang="0">
                  <a:pos x="991" y="2139"/>
                </a:cxn>
                <a:cxn ang="0">
                  <a:pos x="662" y="2329"/>
                </a:cxn>
                <a:cxn ang="0">
                  <a:pos x="624" y="2572"/>
                </a:cxn>
                <a:cxn ang="0">
                  <a:pos x="1055" y="3036"/>
                </a:cxn>
                <a:cxn ang="0">
                  <a:pos x="1401" y="3080"/>
                </a:cxn>
                <a:cxn ang="0">
                  <a:pos x="1559" y="2794"/>
                </a:cxn>
                <a:cxn ang="0">
                  <a:pos x="1437" y="2453"/>
                </a:cxn>
                <a:cxn ang="0">
                  <a:pos x="1565" y="2168"/>
                </a:cxn>
                <a:cxn ang="0">
                  <a:pos x="1850" y="1768"/>
                </a:cxn>
                <a:cxn ang="0">
                  <a:pos x="1770" y="1543"/>
                </a:cxn>
                <a:cxn ang="0">
                  <a:pos x="1446" y="1637"/>
                </a:cxn>
                <a:cxn ang="0">
                  <a:pos x="1332" y="1444"/>
                </a:cxn>
                <a:cxn ang="0">
                  <a:pos x="1260" y="1295"/>
                </a:cxn>
                <a:cxn ang="0">
                  <a:pos x="1200" y="1030"/>
                </a:cxn>
                <a:cxn ang="0">
                  <a:pos x="1135" y="680"/>
                </a:cxn>
                <a:cxn ang="0">
                  <a:pos x="1544" y="107"/>
                </a:cxn>
                <a:cxn ang="0">
                  <a:pos x="2172" y="1138"/>
                </a:cxn>
                <a:cxn ang="0">
                  <a:pos x="2503" y="1997"/>
                </a:cxn>
                <a:cxn ang="0">
                  <a:pos x="2570" y="2801"/>
                </a:cxn>
                <a:cxn ang="0">
                  <a:pos x="2344" y="3391"/>
                </a:cxn>
                <a:cxn ang="0">
                  <a:pos x="1792" y="3767"/>
                </a:cxn>
                <a:cxn ang="0">
                  <a:pos x="1157" y="3752"/>
                </a:cxn>
                <a:cxn ang="0">
                  <a:pos x="626" y="3380"/>
                </a:cxn>
                <a:cxn ang="0">
                  <a:pos x="433" y="2955"/>
                </a:cxn>
                <a:cxn ang="0">
                  <a:pos x="423" y="2394"/>
                </a:cxn>
                <a:cxn ang="0">
                  <a:pos x="619" y="1692"/>
                </a:cxn>
                <a:cxn ang="0">
                  <a:pos x="1042" y="1564"/>
                </a:cxn>
                <a:cxn ang="0">
                  <a:pos x="1686" y="34"/>
                </a:cxn>
                <a:cxn ang="0">
                  <a:pos x="2106" y="26"/>
                </a:cxn>
                <a:cxn ang="0">
                  <a:pos x="2450" y="269"/>
                </a:cxn>
                <a:cxn ang="0">
                  <a:pos x="2621" y="684"/>
                </a:cxn>
                <a:cxn ang="0">
                  <a:pos x="2883" y="900"/>
                </a:cxn>
                <a:cxn ang="0">
                  <a:pos x="2970" y="1166"/>
                </a:cxn>
                <a:cxn ang="0">
                  <a:pos x="3118" y="1464"/>
                </a:cxn>
                <a:cxn ang="0">
                  <a:pos x="3223" y="1744"/>
                </a:cxn>
                <a:cxn ang="0">
                  <a:pos x="3106" y="2001"/>
                </a:cxn>
                <a:cxn ang="0">
                  <a:pos x="3165" y="2191"/>
                </a:cxn>
                <a:cxn ang="0">
                  <a:pos x="3105" y="2466"/>
                </a:cxn>
                <a:cxn ang="0">
                  <a:pos x="3166" y="2973"/>
                </a:cxn>
                <a:cxn ang="0">
                  <a:pos x="2993" y="3514"/>
                </a:cxn>
                <a:cxn ang="0">
                  <a:pos x="2622" y="3938"/>
                </a:cxn>
                <a:cxn ang="0">
                  <a:pos x="1823" y="4264"/>
                </a:cxn>
                <a:cxn ang="0">
                  <a:pos x="897" y="4181"/>
                </a:cxn>
                <a:cxn ang="0">
                  <a:pos x="273" y="3687"/>
                </a:cxn>
                <a:cxn ang="0">
                  <a:pos x="22" y="3039"/>
                </a:cxn>
                <a:cxn ang="0">
                  <a:pos x="44" y="2309"/>
                </a:cxn>
                <a:cxn ang="0">
                  <a:pos x="144" y="1635"/>
                </a:cxn>
                <a:cxn ang="0">
                  <a:pos x="470" y="1324"/>
                </a:cxn>
                <a:cxn ang="0">
                  <a:pos x="477" y="1788"/>
                </a:cxn>
                <a:cxn ang="0">
                  <a:pos x="313" y="2487"/>
                </a:cxn>
                <a:cxn ang="0">
                  <a:pos x="357" y="3054"/>
                </a:cxn>
                <a:cxn ang="0">
                  <a:pos x="590" y="3491"/>
                </a:cxn>
                <a:cxn ang="0">
                  <a:pos x="1126" y="3845"/>
                </a:cxn>
                <a:cxn ang="0">
                  <a:pos x="1819" y="3860"/>
                </a:cxn>
                <a:cxn ang="0">
                  <a:pos x="2243" y="3640"/>
                </a:cxn>
                <a:cxn ang="0">
                  <a:pos x="2595" y="3120"/>
                </a:cxn>
                <a:cxn ang="0">
                  <a:pos x="2666" y="2332"/>
                </a:cxn>
                <a:cxn ang="0">
                  <a:pos x="2439" y="1499"/>
                </a:cxn>
                <a:cxn ang="0">
                  <a:pos x="1939" y="529"/>
                </a:cxn>
              </a:cxnLst>
              <a:rect l="0" t="0" r="r" b="b"/>
              <a:pathLst>
                <a:path w="3225" h="4291">
                  <a:moveTo>
                    <a:pt x="1079" y="1779"/>
                  </a:moveTo>
                  <a:lnTo>
                    <a:pt x="1066" y="1818"/>
                  </a:lnTo>
                  <a:lnTo>
                    <a:pt x="1053" y="1861"/>
                  </a:lnTo>
                  <a:lnTo>
                    <a:pt x="1046" y="1904"/>
                  </a:lnTo>
                  <a:lnTo>
                    <a:pt x="1039" y="1948"/>
                  </a:lnTo>
                  <a:lnTo>
                    <a:pt x="1034" y="1992"/>
                  </a:lnTo>
                  <a:lnTo>
                    <a:pt x="1032" y="2037"/>
                  </a:lnTo>
                  <a:lnTo>
                    <a:pt x="1032" y="2081"/>
                  </a:lnTo>
                  <a:lnTo>
                    <a:pt x="1034" y="2125"/>
                  </a:lnTo>
                  <a:lnTo>
                    <a:pt x="1027" y="2132"/>
                  </a:lnTo>
                  <a:lnTo>
                    <a:pt x="1022" y="2137"/>
                  </a:lnTo>
                  <a:lnTo>
                    <a:pt x="1015" y="2139"/>
                  </a:lnTo>
                  <a:lnTo>
                    <a:pt x="1008" y="2141"/>
                  </a:lnTo>
                  <a:lnTo>
                    <a:pt x="991" y="2139"/>
                  </a:lnTo>
                  <a:lnTo>
                    <a:pt x="975" y="2141"/>
                  </a:lnTo>
                  <a:lnTo>
                    <a:pt x="946" y="2183"/>
                  </a:lnTo>
                  <a:lnTo>
                    <a:pt x="920" y="2223"/>
                  </a:lnTo>
                  <a:lnTo>
                    <a:pt x="897" y="2265"/>
                  </a:lnTo>
                  <a:lnTo>
                    <a:pt x="873" y="2310"/>
                  </a:lnTo>
                  <a:lnTo>
                    <a:pt x="846" y="2314"/>
                  </a:lnTo>
                  <a:lnTo>
                    <a:pt x="817" y="2314"/>
                  </a:lnTo>
                  <a:lnTo>
                    <a:pt x="788" y="2312"/>
                  </a:lnTo>
                  <a:lnTo>
                    <a:pt x="757" y="2310"/>
                  </a:lnTo>
                  <a:lnTo>
                    <a:pt x="728" y="2310"/>
                  </a:lnTo>
                  <a:lnTo>
                    <a:pt x="700" y="2314"/>
                  </a:lnTo>
                  <a:lnTo>
                    <a:pt x="687" y="2317"/>
                  </a:lnTo>
                  <a:lnTo>
                    <a:pt x="676" y="2322"/>
                  </a:lnTo>
                  <a:lnTo>
                    <a:pt x="662" y="2329"/>
                  </a:lnTo>
                  <a:lnTo>
                    <a:pt x="651" y="2338"/>
                  </a:lnTo>
                  <a:lnTo>
                    <a:pt x="635" y="2350"/>
                  </a:lnTo>
                  <a:lnTo>
                    <a:pt x="626" y="2363"/>
                  </a:lnTo>
                  <a:lnTo>
                    <a:pt x="621" y="2377"/>
                  </a:lnTo>
                  <a:lnTo>
                    <a:pt x="616" y="2398"/>
                  </a:lnTo>
                  <a:lnTo>
                    <a:pt x="609" y="2423"/>
                  </a:lnTo>
                  <a:lnTo>
                    <a:pt x="604" y="2450"/>
                  </a:lnTo>
                  <a:lnTo>
                    <a:pt x="603" y="2481"/>
                  </a:lnTo>
                  <a:lnTo>
                    <a:pt x="603" y="2513"/>
                  </a:lnTo>
                  <a:lnTo>
                    <a:pt x="604" y="2525"/>
                  </a:lnTo>
                  <a:lnTo>
                    <a:pt x="606" y="2536"/>
                  </a:lnTo>
                  <a:lnTo>
                    <a:pt x="609" y="2547"/>
                  </a:lnTo>
                  <a:lnTo>
                    <a:pt x="613" y="2555"/>
                  </a:lnTo>
                  <a:lnTo>
                    <a:pt x="624" y="2572"/>
                  </a:lnTo>
                  <a:lnTo>
                    <a:pt x="637" y="2592"/>
                  </a:lnTo>
                  <a:lnTo>
                    <a:pt x="667" y="2639"/>
                  </a:lnTo>
                  <a:lnTo>
                    <a:pt x="702" y="2688"/>
                  </a:lnTo>
                  <a:lnTo>
                    <a:pt x="739" y="2738"/>
                  </a:lnTo>
                  <a:lnTo>
                    <a:pt x="775" y="2785"/>
                  </a:lnTo>
                  <a:lnTo>
                    <a:pt x="813" y="2831"/>
                  </a:lnTo>
                  <a:lnTo>
                    <a:pt x="855" y="2876"/>
                  </a:lnTo>
                  <a:lnTo>
                    <a:pt x="897" y="2918"/>
                  </a:lnTo>
                  <a:lnTo>
                    <a:pt x="941" y="2955"/>
                  </a:lnTo>
                  <a:lnTo>
                    <a:pt x="962" y="2975"/>
                  </a:lnTo>
                  <a:lnTo>
                    <a:pt x="985" y="2992"/>
                  </a:lnTo>
                  <a:lnTo>
                    <a:pt x="1008" y="3007"/>
                  </a:lnTo>
                  <a:lnTo>
                    <a:pt x="1032" y="3023"/>
                  </a:lnTo>
                  <a:lnTo>
                    <a:pt x="1055" y="3036"/>
                  </a:lnTo>
                  <a:lnTo>
                    <a:pt x="1080" y="3049"/>
                  </a:lnTo>
                  <a:lnTo>
                    <a:pt x="1104" y="3062"/>
                  </a:lnTo>
                  <a:lnTo>
                    <a:pt x="1129" y="3070"/>
                  </a:lnTo>
                  <a:lnTo>
                    <a:pt x="1155" y="3080"/>
                  </a:lnTo>
                  <a:lnTo>
                    <a:pt x="1181" y="3087"/>
                  </a:lnTo>
                  <a:lnTo>
                    <a:pt x="1208" y="3093"/>
                  </a:lnTo>
                  <a:lnTo>
                    <a:pt x="1233" y="3096"/>
                  </a:lnTo>
                  <a:lnTo>
                    <a:pt x="1260" y="3099"/>
                  </a:lnTo>
                  <a:lnTo>
                    <a:pt x="1288" y="3099"/>
                  </a:lnTo>
                  <a:lnTo>
                    <a:pt x="1315" y="3098"/>
                  </a:lnTo>
                  <a:lnTo>
                    <a:pt x="1344" y="3096"/>
                  </a:lnTo>
                  <a:lnTo>
                    <a:pt x="1370" y="3091"/>
                  </a:lnTo>
                  <a:lnTo>
                    <a:pt x="1390" y="3083"/>
                  </a:lnTo>
                  <a:lnTo>
                    <a:pt x="1401" y="3080"/>
                  </a:lnTo>
                  <a:lnTo>
                    <a:pt x="1409" y="3072"/>
                  </a:lnTo>
                  <a:lnTo>
                    <a:pt x="1419" y="3065"/>
                  </a:lnTo>
                  <a:lnTo>
                    <a:pt x="1430" y="3056"/>
                  </a:lnTo>
                  <a:lnTo>
                    <a:pt x="1450" y="3034"/>
                  </a:lnTo>
                  <a:lnTo>
                    <a:pt x="1469" y="3012"/>
                  </a:lnTo>
                  <a:lnTo>
                    <a:pt x="1490" y="2989"/>
                  </a:lnTo>
                  <a:lnTo>
                    <a:pt x="1506" y="2963"/>
                  </a:lnTo>
                  <a:lnTo>
                    <a:pt x="1522" y="2938"/>
                  </a:lnTo>
                  <a:lnTo>
                    <a:pt x="1536" y="2910"/>
                  </a:lnTo>
                  <a:lnTo>
                    <a:pt x="1545" y="2881"/>
                  </a:lnTo>
                  <a:lnTo>
                    <a:pt x="1553" y="2855"/>
                  </a:lnTo>
                  <a:lnTo>
                    <a:pt x="1557" y="2832"/>
                  </a:lnTo>
                  <a:lnTo>
                    <a:pt x="1559" y="2814"/>
                  </a:lnTo>
                  <a:lnTo>
                    <a:pt x="1559" y="2794"/>
                  </a:lnTo>
                  <a:lnTo>
                    <a:pt x="1557" y="2774"/>
                  </a:lnTo>
                  <a:lnTo>
                    <a:pt x="1555" y="2756"/>
                  </a:lnTo>
                  <a:lnTo>
                    <a:pt x="1552" y="2738"/>
                  </a:lnTo>
                  <a:lnTo>
                    <a:pt x="1545" y="2719"/>
                  </a:lnTo>
                  <a:lnTo>
                    <a:pt x="1540" y="2701"/>
                  </a:lnTo>
                  <a:lnTo>
                    <a:pt x="1528" y="2667"/>
                  </a:lnTo>
                  <a:lnTo>
                    <a:pt x="1513" y="2634"/>
                  </a:lnTo>
                  <a:lnTo>
                    <a:pt x="1497" y="2599"/>
                  </a:lnTo>
                  <a:lnTo>
                    <a:pt x="1481" y="2567"/>
                  </a:lnTo>
                  <a:lnTo>
                    <a:pt x="1464" y="2536"/>
                  </a:lnTo>
                  <a:lnTo>
                    <a:pt x="1451" y="2503"/>
                  </a:lnTo>
                  <a:lnTo>
                    <a:pt x="1446" y="2487"/>
                  </a:lnTo>
                  <a:lnTo>
                    <a:pt x="1440" y="2471"/>
                  </a:lnTo>
                  <a:lnTo>
                    <a:pt x="1437" y="2453"/>
                  </a:lnTo>
                  <a:lnTo>
                    <a:pt x="1433" y="2435"/>
                  </a:lnTo>
                  <a:lnTo>
                    <a:pt x="1432" y="2419"/>
                  </a:lnTo>
                  <a:lnTo>
                    <a:pt x="1432" y="2403"/>
                  </a:lnTo>
                  <a:lnTo>
                    <a:pt x="1433" y="2385"/>
                  </a:lnTo>
                  <a:lnTo>
                    <a:pt x="1437" y="2369"/>
                  </a:lnTo>
                  <a:lnTo>
                    <a:pt x="1440" y="2350"/>
                  </a:lnTo>
                  <a:lnTo>
                    <a:pt x="1448" y="2332"/>
                  </a:lnTo>
                  <a:lnTo>
                    <a:pt x="1455" y="2314"/>
                  </a:lnTo>
                  <a:lnTo>
                    <a:pt x="1466" y="2296"/>
                  </a:lnTo>
                  <a:lnTo>
                    <a:pt x="1481" y="2274"/>
                  </a:lnTo>
                  <a:lnTo>
                    <a:pt x="1495" y="2252"/>
                  </a:lnTo>
                  <a:lnTo>
                    <a:pt x="1511" y="2230"/>
                  </a:lnTo>
                  <a:lnTo>
                    <a:pt x="1528" y="2210"/>
                  </a:lnTo>
                  <a:lnTo>
                    <a:pt x="1565" y="2168"/>
                  </a:lnTo>
                  <a:lnTo>
                    <a:pt x="1600" y="2128"/>
                  </a:lnTo>
                  <a:lnTo>
                    <a:pt x="1639" y="2089"/>
                  </a:lnTo>
                  <a:lnTo>
                    <a:pt x="1677" y="2048"/>
                  </a:lnTo>
                  <a:lnTo>
                    <a:pt x="1714" y="2008"/>
                  </a:lnTo>
                  <a:lnTo>
                    <a:pt x="1748" y="1969"/>
                  </a:lnTo>
                  <a:lnTo>
                    <a:pt x="1764" y="1946"/>
                  </a:lnTo>
                  <a:lnTo>
                    <a:pt x="1779" y="1927"/>
                  </a:lnTo>
                  <a:lnTo>
                    <a:pt x="1793" y="1904"/>
                  </a:lnTo>
                  <a:lnTo>
                    <a:pt x="1806" y="1883"/>
                  </a:lnTo>
                  <a:lnTo>
                    <a:pt x="1819" y="1861"/>
                  </a:lnTo>
                  <a:lnTo>
                    <a:pt x="1829" y="1839"/>
                  </a:lnTo>
                  <a:lnTo>
                    <a:pt x="1837" y="1815"/>
                  </a:lnTo>
                  <a:lnTo>
                    <a:pt x="1845" y="1794"/>
                  </a:lnTo>
                  <a:lnTo>
                    <a:pt x="1850" y="1768"/>
                  </a:lnTo>
                  <a:lnTo>
                    <a:pt x="1853" y="1744"/>
                  </a:lnTo>
                  <a:lnTo>
                    <a:pt x="1853" y="1719"/>
                  </a:lnTo>
                  <a:lnTo>
                    <a:pt x="1853" y="1694"/>
                  </a:lnTo>
                  <a:lnTo>
                    <a:pt x="1850" y="1666"/>
                  </a:lnTo>
                  <a:lnTo>
                    <a:pt x="1845" y="1639"/>
                  </a:lnTo>
                  <a:lnTo>
                    <a:pt x="1837" y="1611"/>
                  </a:lnTo>
                  <a:lnTo>
                    <a:pt x="1826" y="1582"/>
                  </a:lnTo>
                  <a:lnTo>
                    <a:pt x="1819" y="1572"/>
                  </a:lnTo>
                  <a:lnTo>
                    <a:pt x="1811" y="1563"/>
                  </a:lnTo>
                  <a:lnTo>
                    <a:pt x="1804" y="1556"/>
                  </a:lnTo>
                  <a:lnTo>
                    <a:pt x="1795" y="1551"/>
                  </a:lnTo>
                  <a:lnTo>
                    <a:pt x="1788" y="1546"/>
                  </a:lnTo>
                  <a:lnTo>
                    <a:pt x="1779" y="1545"/>
                  </a:lnTo>
                  <a:lnTo>
                    <a:pt x="1770" y="1543"/>
                  </a:lnTo>
                  <a:lnTo>
                    <a:pt x="1761" y="1543"/>
                  </a:lnTo>
                  <a:lnTo>
                    <a:pt x="1743" y="1545"/>
                  </a:lnTo>
                  <a:lnTo>
                    <a:pt x="1722" y="1548"/>
                  </a:lnTo>
                  <a:lnTo>
                    <a:pt x="1706" y="1553"/>
                  </a:lnTo>
                  <a:lnTo>
                    <a:pt x="1688" y="1559"/>
                  </a:lnTo>
                  <a:lnTo>
                    <a:pt x="1625" y="1587"/>
                  </a:lnTo>
                  <a:lnTo>
                    <a:pt x="1563" y="1616"/>
                  </a:lnTo>
                  <a:lnTo>
                    <a:pt x="1545" y="1621"/>
                  </a:lnTo>
                  <a:lnTo>
                    <a:pt x="1529" y="1626"/>
                  </a:lnTo>
                  <a:lnTo>
                    <a:pt x="1513" y="1632"/>
                  </a:lnTo>
                  <a:lnTo>
                    <a:pt x="1497" y="1635"/>
                  </a:lnTo>
                  <a:lnTo>
                    <a:pt x="1479" y="1637"/>
                  </a:lnTo>
                  <a:lnTo>
                    <a:pt x="1462" y="1637"/>
                  </a:lnTo>
                  <a:lnTo>
                    <a:pt x="1446" y="1637"/>
                  </a:lnTo>
                  <a:lnTo>
                    <a:pt x="1427" y="1634"/>
                  </a:lnTo>
                  <a:lnTo>
                    <a:pt x="1411" y="1624"/>
                  </a:lnTo>
                  <a:lnTo>
                    <a:pt x="1399" y="1613"/>
                  </a:lnTo>
                  <a:lnTo>
                    <a:pt x="1390" y="1601"/>
                  </a:lnTo>
                  <a:lnTo>
                    <a:pt x="1380" y="1587"/>
                  </a:lnTo>
                  <a:lnTo>
                    <a:pt x="1375" y="1569"/>
                  </a:lnTo>
                  <a:lnTo>
                    <a:pt x="1370" y="1556"/>
                  </a:lnTo>
                  <a:lnTo>
                    <a:pt x="1364" y="1539"/>
                  </a:lnTo>
                  <a:lnTo>
                    <a:pt x="1361" y="1522"/>
                  </a:lnTo>
                  <a:lnTo>
                    <a:pt x="1357" y="1504"/>
                  </a:lnTo>
                  <a:lnTo>
                    <a:pt x="1351" y="1490"/>
                  </a:lnTo>
                  <a:lnTo>
                    <a:pt x="1346" y="1474"/>
                  </a:lnTo>
                  <a:lnTo>
                    <a:pt x="1341" y="1459"/>
                  </a:lnTo>
                  <a:lnTo>
                    <a:pt x="1332" y="1444"/>
                  </a:lnTo>
                  <a:lnTo>
                    <a:pt x="1320" y="1431"/>
                  </a:lnTo>
                  <a:lnTo>
                    <a:pt x="1307" y="1420"/>
                  </a:lnTo>
                  <a:lnTo>
                    <a:pt x="1293" y="1412"/>
                  </a:lnTo>
                  <a:lnTo>
                    <a:pt x="1288" y="1406"/>
                  </a:lnTo>
                  <a:lnTo>
                    <a:pt x="1283" y="1399"/>
                  </a:lnTo>
                  <a:lnTo>
                    <a:pt x="1281" y="1391"/>
                  </a:lnTo>
                  <a:lnTo>
                    <a:pt x="1278" y="1384"/>
                  </a:lnTo>
                  <a:lnTo>
                    <a:pt x="1277" y="1366"/>
                  </a:lnTo>
                  <a:lnTo>
                    <a:pt x="1278" y="1350"/>
                  </a:lnTo>
                  <a:lnTo>
                    <a:pt x="1277" y="1331"/>
                  </a:lnTo>
                  <a:lnTo>
                    <a:pt x="1275" y="1315"/>
                  </a:lnTo>
                  <a:lnTo>
                    <a:pt x="1272" y="1308"/>
                  </a:lnTo>
                  <a:lnTo>
                    <a:pt x="1267" y="1300"/>
                  </a:lnTo>
                  <a:lnTo>
                    <a:pt x="1260" y="1295"/>
                  </a:lnTo>
                  <a:lnTo>
                    <a:pt x="1252" y="1292"/>
                  </a:lnTo>
                  <a:lnTo>
                    <a:pt x="1148" y="1292"/>
                  </a:lnTo>
                  <a:lnTo>
                    <a:pt x="1148" y="1270"/>
                  </a:lnTo>
                  <a:lnTo>
                    <a:pt x="1152" y="1250"/>
                  </a:lnTo>
                  <a:lnTo>
                    <a:pt x="1155" y="1227"/>
                  </a:lnTo>
                  <a:lnTo>
                    <a:pt x="1163" y="1208"/>
                  </a:lnTo>
                  <a:lnTo>
                    <a:pt x="1179" y="1168"/>
                  </a:lnTo>
                  <a:lnTo>
                    <a:pt x="1194" y="1128"/>
                  </a:lnTo>
                  <a:lnTo>
                    <a:pt x="1200" y="1108"/>
                  </a:lnTo>
                  <a:lnTo>
                    <a:pt x="1204" y="1088"/>
                  </a:lnTo>
                  <a:lnTo>
                    <a:pt x="1208" y="1070"/>
                  </a:lnTo>
                  <a:lnTo>
                    <a:pt x="1207" y="1049"/>
                  </a:lnTo>
                  <a:lnTo>
                    <a:pt x="1204" y="1038"/>
                  </a:lnTo>
                  <a:lnTo>
                    <a:pt x="1200" y="1030"/>
                  </a:lnTo>
                  <a:lnTo>
                    <a:pt x="1197" y="1020"/>
                  </a:lnTo>
                  <a:lnTo>
                    <a:pt x="1194" y="1010"/>
                  </a:lnTo>
                  <a:lnTo>
                    <a:pt x="1186" y="1001"/>
                  </a:lnTo>
                  <a:lnTo>
                    <a:pt x="1179" y="989"/>
                  </a:lnTo>
                  <a:lnTo>
                    <a:pt x="1171" y="981"/>
                  </a:lnTo>
                  <a:lnTo>
                    <a:pt x="1160" y="971"/>
                  </a:lnTo>
                  <a:lnTo>
                    <a:pt x="1152" y="937"/>
                  </a:lnTo>
                  <a:lnTo>
                    <a:pt x="1146" y="900"/>
                  </a:lnTo>
                  <a:lnTo>
                    <a:pt x="1140" y="866"/>
                  </a:lnTo>
                  <a:lnTo>
                    <a:pt x="1137" y="829"/>
                  </a:lnTo>
                  <a:lnTo>
                    <a:pt x="1135" y="791"/>
                  </a:lnTo>
                  <a:lnTo>
                    <a:pt x="1134" y="755"/>
                  </a:lnTo>
                  <a:lnTo>
                    <a:pt x="1134" y="717"/>
                  </a:lnTo>
                  <a:lnTo>
                    <a:pt x="1135" y="680"/>
                  </a:lnTo>
                  <a:lnTo>
                    <a:pt x="1139" y="604"/>
                  </a:lnTo>
                  <a:lnTo>
                    <a:pt x="1146" y="531"/>
                  </a:lnTo>
                  <a:lnTo>
                    <a:pt x="1155" y="458"/>
                  </a:lnTo>
                  <a:lnTo>
                    <a:pt x="1166" y="390"/>
                  </a:lnTo>
                  <a:lnTo>
                    <a:pt x="1183" y="373"/>
                  </a:lnTo>
                  <a:lnTo>
                    <a:pt x="1212" y="349"/>
                  </a:lnTo>
                  <a:lnTo>
                    <a:pt x="1249" y="319"/>
                  </a:lnTo>
                  <a:lnTo>
                    <a:pt x="1296" y="285"/>
                  </a:lnTo>
                  <a:lnTo>
                    <a:pt x="1346" y="249"/>
                  </a:lnTo>
                  <a:lnTo>
                    <a:pt x="1396" y="213"/>
                  </a:lnTo>
                  <a:lnTo>
                    <a:pt x="1448" y="176"/>
                  </a:lnTo>
                  <a:lnTo>
                    <a:pt x="1495" y="144"/>
                  </a:lnTo>
                  <a:lnTo>
                    <a:pt x="1542" y="110"/>
                  </a:lnTo>
                  <a:lnTo>
                    <a:pt x="1544" y="107"/>
                  </a:lnTo>
                  <a:lnTo>
                    <a:pt x="1599" y="189"/>
                  </a:lnTo>
                  <a:lnTo>
                    <a:pt x="1654" y="267"/>
                  </a:lnTo>
                  <a:lnTo>
                    <a:pt x="1706" y="343"/>
                  </a:lnTo>
                  <a:lnTo>
                    <a:pt x="1757" y="422"/>
                  </a:lnTo>
                  <a:lnTo>
                    <a:pt x="1806" y="497"/>
                  </a:lnTo>
                  <a:lnTo>
                    <a:pt x="1853" y="571"/>
                  </a:lnTo>
                  <a:lnTo>
                    <a:pt x="1898" y="646"/>
                  </a:lnTo>
                  <a:lnTo>
                    <a:pt x="1942" y="719"/>
                  </a:lnTo>
                  <a:lnTo>
                    <a:pt x="1984" y="791"/>
                  </a:lnTo>
                  <a:lnTo>
                    <a:pt x="2025" y="863"/>
                  </a:lnTo>
                  <a:lnTo>
                    <a:pt x="2065" y="933"/>
                  </a:lnTo>
                  <a:lnTo>
                    <a:pt x="2101" y="1002"/>
                  </a:lnTo>
                  <a:lnTo>
                    <a:pt x="2137" y="1072"/>
                  </a:lnTo>
                  <a:lnTo>
                    <a:pt x="2172" y="1138"/>
                  </a:lnTo>
                  <a:lnTo>
                    <a:pt x="2205" y="1206"/>
                  </a:lnTo>
                  <a:lnTo>
                    <a:pt x="2237" y="1271"/>
                  </a:lnTo>
                  <a:lnTo>
                    <a:pt x="2266" y="1337"/>
                  </a:lnTo>
                  <a:lnTo>
                    <a:pt x="2295" y="1402"/>
                  </a:lnTo>
                  <a:lnTo>
                    <a:pt x="2323" y="1466"/>
                  </a:lnTo>
                  <a:lnTo>
                    <a:pt x="2348" y="1528"/>
                  </a:lnTo>
                  <a:lnTo>
                    <a:pt x="2371" y="1590"/>
                  </a:lnTo>
                  <a:lnTo>
                    <a:pt x="2394" y="1650"/>
                  </a:lnTo>
                  <a:lnTo>
                    <a:pt x="2415" y="1710"/>
                  </a:lnTo>
                  <a:lnTo>
                    <a:pt x="2436" y="1770"/>
                  </a:lnTo>
                  <a:lnTo>
                    <a:pt x="2455" y="1828"/>
                  </a:lnTo>
                  <a:lnTo>
                    <a:pt x="2472" y="1885"/>
                  </a:lnTo>
                  <a:lnTo>
                    <a:pt x="2488" y="1943"/>
                  </a:lnTo>
                  <a:lnTo>
                    <a:pt x="2503" y="1997"/>
                  </a:lnTo>
                  <a:lnTo>
                    <a:pt x="2517" y="2052"/>
                  </a:lnTo>
                  <a:lnTo>
                    <a:pt x="2530" y="2107"/>
                  </a:lnTo>
                  <a:lnTo>
                    <a:pt x="2541" y="2159"/>
                  </a:lnTo>
                  <a:lnTo>
                    <a:pt x="2549" y="2212"/>
                  </a:lnTo>
                  <a:lnTo>
                    <a:pt x="2561" y="2277"/>
                  </a:lnTo>
                  <a:lnTo>
                    <a:pt x="2569" y="2341"/>
                  </a:lnTo>
                  <a:lnTo>
                    <a:pt x="2575" y="2403"/>
                  </a:lnTo>
                  <a:lnTo>
                    <a:pt x="2579" y="2465"/>
                  </a:lnTo>
                  <a:lnTo>
                    <a:pt x="2583" y="2523"/>
                  </a:lnTo>
                  <a:lnTo>
                    <a:pt x="2583" y="2581"/>
                  </a:lnTo>
                  <a:lnTo>
                    <a:pt x="2583" y="2639"/>
                  </a:lnTo>
                  <a:lnTo>
                    <a:pt x="2580" y="2694"/>
                  </a:lnTo>
                  <a:lnTo>
                    <a:pt x="2575" y="2748"/>
                  </a:lnTo>
                  <a:lnTo>
                    <a:pt x="2570" y="2801"/>
                  </a:lnTo>
                  <a:lnTo>
                    <a:pt x="2563" y="2852"/>
                  </a:lnTo>
                  <a:lnTo>
                    <a:pt x="2554" y="2902"/>
                  </a:lnTo>
                  <a:lnTo>
                    <a:pt x="2544" y="2950"/>
                  </a:lnTo>
                  <a:lnTo>
                    <a:pt x="2532" y="2997"/>
                  </a:lnTo>
                  <a:lnTo>
                    <a:pt x="2519" y="3043"/>
                  </a:lnTo>
                  <a:lnTo>
                    <a:pt x="2504" y="3088"/>
                  </a:lnTo>
                  <a:lnTo>
                    <a:pt x="2488" y="3130"/>
                  </a:lnTo>
                  <a:lnTo>
                    <a:pt x="2472" y="3172"/>
                  </a:lnTo>
                  <a:lnTo>
                    <a:pt x="2452" y="3213"/>
                  </a:lnTo>
                  <a:lnTo>
                    <a:pt x="2434" y="3250"/>
                  </a:lnTo>
                  <a:lnTo>
                    <a:pt x="2412" y="3287"/>
                  </a:lnTo>
                  <a:lnTo>
                    <a:pt x="2390" y="3323"/>
                  </a:lnTo>
                  <a:lnTo>
                    <a:pt x="2368" y="3358"/>
                  </a:lnTo>
                  <a:lnTo>
                    <a:pt x="2344" y="3391"/>
                  </a:lnTo>
                  <a:lnTo>
                    <a:pt x="2319" y="3423"/>
                  </a:lnTo>
                  <a:lnTo>
                    <a:pt x="2294" y="3454"/>
                  </a:lnTo>
                  <a:lnTo>
                    <a:pt x="2266" y="3483"/>
                  </a:lnTo>
                  <a:lnTo>
                    <a:pt x="2237" y="3512"/>
                  </a:lnTo>
                  <a:lnTo>
                    <a:pt x="2210" y="3538"/>
                  </a:lnTo>
                  <a:lnTo>
                    <a:pt x="2179" y="3564"/>
                  </a:lnTo>
                  <a:lnTo>
                    <a:pt x="2150" y="3589"/>
                  </a:lnTo>
                  <a:lnTo>
                    <a:pt x="2119" y="3611"/>
                  </a:lnTo>
                  <a:lnTo>
                    <a:pt x="2068" y="3645"/>
                  </a:lnTo>
                  <a:lnTo>
                    <a:pt x="2015" y="3676"/>
                  </a:lnTo>
                  <a:lnTo>
                    <a:pt x="1961" y="3703"/>
                  </a:lnTo>
                  <a:lnTo>
                    <a:pt x="1906" y="3727"/>
                  </a:lnTo>
                  <a:lnTo>
                    <a:pt x="1850" y="3749"/>
                  </a:lnTo>
                  <a:lnTo>
                    <a:pt x="1792" y="3767"/>
                  </a:lnTo>
                  <a:lnTo>
                    <a:pt x="1733" y="3781"/>
                  </a:lnTo>
                  <a:lnTo>
                    <a:pt x="1675" y="3792"/>
                  </a:lnTo>
                  <a:lnTo>
                    <a:pt x="1633" y="3800"/>
                  </a:lnTo>
                  <a:lnTo>
                    <a:pt x="1592" y="3804"/>
                  </a:lnTo>
                  <a:lnTo>
                    <a:pt x="1548" y="3807"/>
                  </a:lnTo>
                  <a:lnTo>
                    <a:pt x="1505" y="3807"/>
                  </a:lnTo>
                  <a:lnTo>
                    <a:pt x="1461" y="3807"/>
                  </a:lnTo>
                  <a:lnTo>
                    <a:pt x="1417" y="3805"/>
                  </a:lnTo>
                  <a:lnTo>
                    <a:pt x="1373" y="3800"/>
                  </a:lnTo>
                  <a:lnTo>
                    <a:pt x="1330" y="3794"/>
                  </a:lnTo>
                  <a:lnTo>
                    <a:pt x="1286" y="3787"/>
                  </a:lnTo>
                  <a:lnTo>
                    <a:pt x="1242" y="3778"/>
                  </a:lnTo>
                  <a:lnTo>
                    <a:pt x="1199" y="3767"/>
                  </a:lnTo>
                  <a:lnTo>
                    <a:pt x="1157" y="3752"/>
                  </a:lnTo>
                  <a:lnTo>
                    <a:pt x="1113" y="3738"/>
                  </a:lnTo>
                  <a:lnTo>
                    <a:pt x="1071" y="3721"/>
                  </a:lnTo>
                  <a:lnTo>
                    <a:pt x="1030" y="3703"/>
                  </a:lnTo>
                  <a:lnTo>
                    <a:pt x="988" y="3684"/>
                  </a:lnTo>
                  <a:lnTo>
                    <a:pt x="937" y="3656"/>
                  </a:lnTo>
                  <a:lnTo>
                    <a:pt x="888" y="3626"/>
                  </a:lnTo>
                  <a:lnTo>
                    <a:pt x="839" y="3590"/>
                  </a:lnTo>
                  <a:lnTo>
                    <a:pt x="794" y="3554"/>
                  </a:lnTo>
                  <a:lnTo>
                    <a:pt x="748" y="3514"/>
                  </a:lnTo>
                  <a:lnTo>
                    <a:pt x="705" y="3472"/>
                  </a:lnTo>
                  <a:lnTo>
                    <a:pt x="684" y="3451"/>
                  </a:lnTo>
                  <a:lnTo>
                    <a:pt x="664" y="3427"/>
                  </a:lnTo>
                  <a:lnTo>
                    <a:pt x="645" y="3403"/>
                  </a:lnTo>
                  <a:lnTo>
                    <a:pt x="626" y="3380"/>
                  </a:lnTo>
                  <a:lnTo>
                    <a:pt x="608" y="3354"/>
                  </a:lnTo>
                  <a:lnTo>
                    <a:pt x="590" y="3327"/>
                  </a:lnTo>
                  <a:lnTo>
                    <a:pt x="572" y="3302"/>
                  </a:lnTo>
                  <a:lnTo>
                    <a:pt x="556" y="3274"/>
                  </a:lnTo>
                  <a:lnTo>
                    <a:pt x="541" y="3245"/>
                  </a:lnTo>
                  <a:lnTo>
                    <a:pt x="526" y="3216"/>
                  </a:lnTo>
                  <a:lnTo>
                    <a:pt x="512" y="3187"/>
                  </a:lnTo>
                  <a:lnTo>
                    <a:pt x="497" y="3156"/>
                  </a:lnTo>
                  <a:lnTo>
                    <a:pt x="484" y="3125"/>
                  </a:lnTo>
                  <a:lnTo>
                    <a:pt x="473" y="3093"/>
                  </a:lnTo>
                  <a:lnTo>
                    <a:pt x="460" y="3059"/>
                  </a:lnTo>
                  <a:lnTo>
                    <a:pt x="452" y="3025"/>
                  </a:lnTo>
                  <a:lnTo>
                    <a:pt x="443" y="2991"/>
                  </a:lnTo>
                  <a:lnTo>
                    <a:pt x="433" y="2955"/>
                  </a:lnTo>
                  <a:lnTo>
                    <a:pt x="426" y="2920"/>
                  </a:lnTo>
                  <a:lnTo>
                    <a:pt x="418" y="2884"/>
                  </a:lnTo>
                  <a:lnTo>
                    <a:pt x="413" y="2847"/>
                  </a:lnTo>
                  <a:lnTo>
                    <a:pt x="410" y="2808"/>
                  </a:lnTo>
                  <a:lnTo>
                    <a:pt x="405" y="2771"/>
                  </a:lnTo>
                  <a:lnTo>
                    <a:pt x="404" y="2732"/>
                  </a:lnTo>
                  <a:lnTo>
                    <a:pt x="404" y="2691"/>
                  </a:lnTo>
                  <a:lnTo>
                    <a:pt x="402" y="2652"/>
                  </a:lnTo>
                  <a:lnTo>
                    <a:pt x="404" y="2610"/>
                  </a:lnTo>
                  <a:lnTo>
                    <a:pt x="405" y="2568"/>
                  </a:lnTo>
                  <a:lnTo>
                    <a:pt x="408" y="2526"/>
                  </a:lnTo>
                  <a:lnTo>
                    <a:pt x="412" y="2483"/>
                  </a:lnTo>
                  <a:lnTo>
                    <a:pt x="417" y="2439"/>
                  </a:lnTo>
                  <a:lnTo>
                    <a:pt x="423" y="2394"/>
                  </a:lnTo>
                  <a:lnTo>
                    <a:pt x="428" y="2348"/>
                  </a:lnTo>
                  <a:lnTo>
                    <a:pt x="436" y="2303"/>
                  </a:lnTo>
                  <a:lnTo>
                    <a:pt x="446" y="2256"/>
                  </a:lnTo>
                  <a:lnTo>
                    <a:pt x="455" y="2209"/>
                  </a:lnTo>
                  <a:lnTo>
                    <a:pt x="465" y="2161"/>
                  </a:lnTo>
                  <a:lnTo>
                    <a:pt x="478" y="2111"/>
                  </a:lnTo>
                  <a:lnTo>
                    <a:pt x="491" y="2061"/>
                  </a:lnTo>
                  <a:lnTo>
                    <a:pt x="506" y="2010"/>
                  </a:lnTo>
                  <a:lnTo>
                    <a:pt x="522" y="1959"/>
                  </a:lnTo>
                  <a:lnTo>
                    <a:pt x="538" y="1906"/>
                  </a:lnTo>
                  <a:lnTo>
                    <a:pt x="557" y="1854"/>
                  </a:lnTo>
                  <a:lnTo>
                    <a:pt x="577" y="1801"/>
                  </a:lnTo>
                  <a:lnTo>
                    <a:pt x="597" y="1746"/>
                  </a:lnTo>
                  <a:lnTo>
                    <a:pt x="619" y="1692"/>
                  </a:lnTo>
                  <a:lnTo>
                    <a:pt x="642" y="1635"/>
                  </a:lnTo>
                  <a:lnTo>
                    <a:pt x="667" y="1579"/>
                  </a:lnTo>
                  <a:lnTo>
                    <a:pt x="721" y="1462"/>
                  </a:lnTo>
                  <a:lnTo>
                    <a:pt x="779" y="1344"/>
                  </a:lnTo>
                  <a:lnTo>
                    <a:pt x="797" y="1350"/>
                  </a:lnTo>
                  <a:lnTo>
                    <a:pt x="830" y="1365"/>
                  </a:lnTo>
                  <a:lnTo>
                    <a:pt x="862" y="1379"/>
                  </a:lnTo>
                  <a:lnTo>
                    <a:pt x="893" y="1399"/>
                  </a:lnTo>
                  <a:lnTo>
                    <a:pt x="922" y="1419"/>
                  </a:lnTo>
                  <a:lnTo>
                    <a:pt x="949" y="1444"/>
                  </a:lnTo>
                  <a:lnTo>
                    <a:pt x="977" y="1472"/>
                  </a:lnTo>
                  <a:lnTo>
                    <a:pt x="1001" y="1503"/>
                  </a:lnTo>
                  <a:lnTo>
                    <a:pt x="1022" y="1534"/>
                  </a:lnTo>
                  <a:lnTo>
                    <a:pt x="1042" y="1564"/>
                  </a:lnTo>
                  <a:lnTo>
                    <a:pt x="1059" y="1600"/>
                  </a:lnTo>
                  <a:lnTo>
                    <a:pt x="1071" y="1634"/>
                  </a:lnTo>
                  <a:lnTo>
                    <a:pt x="1077" y="1652"/>
                  </a:lnTo>
                  <a:lnTo>
                    <a:pt x="1082" y="1670"/>
                  </a:lnTo>
                  <a:lnTo>
                    <a:pt x="1084" y="1689"/>
                  </a:lnTo>
                  <a:lnTo>
                    <a:pt x="1086" y="1706"/>
                  </a:lnTo>
                  <a:lnTo>
                    <a:pt x="1088" y="1724"/>
                  </a:lnTo>
                  <a:lnTo>
                    <a:pt x="1086" y="1743"/>
                  </a:lnTo>
                  <a:lnTo>
                    <a:pt x="1082" y="1760"/>
                  </a:lnTo>
                  <a:lnTo>
                    <a:pt x="1079" y="1779"/>
                  </a:lnTo>
                  <a:close/>
                  <a:moveTo>
                    <a:pt x="1625" y="60"/>
                  </a:moveTo>
                  <a:lnTo>
                    <a:pt x="1633" y="56"/>
                  </a:lnTo>
                  <a:lnTo>
                    <a:pt x="1659" y="45"/>
                  </a:lnTo>
                  <a:lnTo>
                    <a:pt x="1686" y="34"/>
                  </a:lnTo>
                  <a:lnTo>
                    <a:pt x="1717" y="27"/>
                  </a:lnTo>
                  <a:lnTo>
                    <a:pt x="1746" y="21"/>
                  </a:lnTo>
                  <a:lnTo>
                    <a:pt x="1775" y="13"/>
                  </a:lnTo>
                  <a:lnTo>
                    <a:pt x="1806" y="8"/>
                  </a:lnTo>
                  <a:lnTo>
                    <a:pt x="1835" y="3"/>
                  </a:lnTo>
                  <a:lnTo>
                    <a:pt x="1866" y="2"/>
                  </a:lnTo>
                  <a:lnTo>
                    <a:pt x="1895" y="0"/>
                  </a:lnTo>
                  <a:lnTo>
                    <a:pt x="1926" y="0"/>
                  </a:lnTo>
                  <a:lnTo>
                    <a:pt x="1957" y="2"/>
                  </a:lnTo>
                  <a:lnTo>
                    <a:pt x="1986" y="3"/>
                  </a:lnTo>
                  <a:lnTo>
                    <a:pt x="2017" y="8"/>
                  </a:lnTo>
                  <a:lnTo>
                    <a:pt x="2046" y="13"/>
                  </a:lnTo>
                  <a:lnTo>
                    <a:pt x="2075" y="18"/>
                  </a:lnTo>
                  <a:lnTo>
                    <a:pt x="2106" y="26"/>
                  </a:lnTo>
                  <a:lnTo>
                    <a:pt x="2133" y="34"/>
                  </a:lnTo>
                  <a:lnTo>
                    <a:pt x="2162" y="45"/>
                  </a:lnTo>
                  <a:lnTo>
                    <a:pt x="2190" y="56"/>
                  </a:lnTo>
                  <a:lnTo>
                    <a:pt x="2217" y="69"/>
                  </a:lnTo>
                  <a:lnTo>
                    <a:pt x="2245" y="82"/>
                  </a:lnTo>
                  <a:lnTo>
                    <a:pt x="2270" y="99"/>
                  </a:lnTo>
                  <a:lnTo>
                    <a:pt x="2295" y="115"/>
                  </a:lnTo>
                  <a:lnTo>
                    <a:pt x="2321" y="133"/>
                  </a:lnTo>
                  <a:lnTo>
                    <a:pt x="2344" y="154"/>
                  </a:lnTo>
                  <a:lnTo>
                    <a:pt x="2368" y="173"/>
                  </a:lnTo>
                  <a:lnTo>
                    <a:pt x="2390" y="194"/>
                  </a:lnTo>
                  <a:lnTo>
                    <a:pt x="2412" y="218"/>
                  </a:lnTo>
                  <a:lnTo>
                    <a:pt x="2431" y="244"/>
                  </a:lnTo>
                  <a:lnTo>
                    <a:pt x="2450" y="269"/>
                  </a:lnTo>
                  <a:lnTo>
                    <a:pt x="2468" y="296"/>
                  </a:lnTo>
                  <a:lnTo>
                    <a:pt x="2484" y="325"/>
                  </a:lnTo>
                  <a:lnTo>
                    <a:pt x="2501" y="356"/>
                  </a:lnTo>
                  <a:lnTo>
                    <a:pt x="2515" y="390"/>
                  </a:lnTo>
                  <a:lnTo>
                    <a:pt x="2528" y="411"/>
                  </a:lnTo>
                  <a:lnTo>
                    <a:pt x="2541" y="432"/>
                  </a:lnTo>
                  <a:lnTo>
                    <a:pt x="2549" y="458"/>
                  </a:lnTo>
                  <a:lnTo>
                    <a:pt x="2558" y="484"/>
                  </a:lnTo>
                  <a:lnTo>
                    <a:pt x="2570" y="535"/>
                  </a:lnTo>
                  <a:lnTo>
                    <a:pt x="2580" y="588"/>
                  </a:lnTo>
                  <a:lnTo>
                    <a:pt x="2588" y="613"/>
                  </a:lnTo>
                  <a:lnTo>
                    <a:pt x="2598" y="636"/>
                  </a:lnTo>
                  <a:lnTo>
                    <a:pt x="2608" y="661"/>
                  </a:lnTo>
                  <a:lnTo>
                    <a:pt x="2621" y="684"/>
                  </a:lnTo>
                  <a:lnTo>
                    <a:pt x="2628" y="693"/>
                  </a:lnTo>
                  <a:lnTo>
                    <a:pt x="2637" y="704"/>
                  </a:lnTo>
                  <a:lnTo>
                    <a:pt x="2647" y="715"/>
                  </a:lnTo>
                  <a:lnTo>
                    <a:pt x="2658" y="724"/>
                  </a:lnTo>
                  <a:lnTo>
                    <a:pt x="2668" y="733"/>
                  </a:lnTo>
                  <a:lnTo>
                    <a:pt x="2679" y="740"/>
                  </a:lnTo>
                  <a:lnTo>
                    <a:pt x="2693" y="748"/>
                  </a:lnTo>
                  <a:lnTo>
                    <a:pt x="2708" y="755"/>
                  </a:lnTo>
                  <a:lnTo>
                    <a:pt x="2750" y="791"/>
                  </a:lnTo>
                  <a:lnTo>
                    <a:pt x="2796" y="826"/>
                  </a:lnTo>
                  <a:lnTo>
                    <a:pt x="2817" y="842"/>
                  </a:lnTo>
                  <a:lnTo>
                    <a:pt x="2839" y="860"/>
                  </a:lnTo>
                  <a:lnTo>
                    <a:pt x="2861" y="881"/>
                  </a:lnTo>
                  <a:lnTo>
                    <a:pt x="2883" y="900"/>
                  </a:lnTo>
                  <a:lnTo>
                    <a:pt x="2901" y="923"/>
                  </a:lnTo>
                  <a:lnTo>
                    <a:pt x="2917" y="944"/>
                  </a:lnTo>
                  <a:lnTo>
                    <a:pt x="2931" y="968"/>
                  </a:lnTo>
                  <a:lnTo>
                    <a:pt x="2943" y="993"/>
                  </a:lnTo>
                  <a:lnTo>
                    <a:pt x="2948" y="1007"/>
                  </a:lnTo>
                  <a:lnTo>
                    <a:pt x="2952" y="1020"/>
                  </a:lnTo>
                  <a:lnTo>
                    <a:pt x="2954" y="1035"/>
                  </a:lnTo>
                  <a:lnTo>
                    <a:pt x="2956" y="1051"/>
                  </a:lnTo>
                  <a:lnTo>
                    <a:pt x="2956" y="1066"/>
                  </a:lnTo>
                  <a:lnTo>
                    <a:pt x="2956" y="1082"/>
                  </a:lnTo>
                  <a:lnTo>
                    <a:pt x="2954" y="1101"/>
                  </a:lnTo>
                  <a:lnTo>
                    <a:pt x="2952" y="1117"/>
                  </a:lnTo>
                  <a:lnTo>
                    <a:pt x="2959" y="1143"/>
                  </a:lnTo>
                  <a:lnTo>
                    <a:pt x="2970" y="1166"/>
                  </a:lnTo>
                  <a:lnTo>
                    <a:pt x="2985" y="1188"/>
                  </a:lnTo>
                  <a:lnTo>
                    <a:pt x="3000" y="1210"/>
                  </a:lnTo>
                  <a:lnTo>
                    <a:pt x="3032" y="1252"/>
                  </a:lnTo>
                  <a:lnTo>
                    <a:pt x="3066" y="1294"/>
                  </a:lnTo>
                  <a:lnTo>
                    <a:pt x="3082" y="1315"/>
                  </a:lnTo>
                  <a:lnTo>
                    <a:pt x="3095" y="1337"/>
                  </a:lnTo>
                  <a:lnTo>
                    <a:pt x="3106" y="1360"/>
                  </a:lnTo>
                  <a:lnTo>
                    <a:pt x="3116" y="1384"/>
                  </a:lnTo>
                  <a:lnTo>
                    <a:pt x="3119" y="1397"/>
                  </a:lnTo>
                  <a:lnTo>
                    <a:pt x="3121" y="1410"/>
                  </a:lnTo>
                  <a:lnTo>
                    <a:pt x="3121" y="1423"/>
                  </a:lnTo>
                  <a:lnTo>
                    <a:pt x="3121" y="1436"/>
                  </a:lnTo>
                  <a:lnTo>
                    <a:pt x="3119" y="1449"/>
                  </a:lnTo>
                  <a:lnTo>
                    <a:pt x="3118" y="1464"/>
                  </a:lnTo>
                  <a:lnTo>
                    <a:pt x="3113" y="1479"/>
                  </a:lnTo>
                  <a:lnTo>
                    <a:pt x="3108" y="1495"/>
                  </a:lnTo>
                  <a:lnTo>
                    <a:pt x="3123" y="1514"/>
                  </a:lnTo>
                  <a:lnTo>
                    <a:pt x="3137" y="1532"/>
                  </a:lnTo>
                  <a:lnTo>
                    <a:pt x="3150" y="1551"/>
                  </a:lnTo>
                  <a:lnTo>
                    <a:pt x="3163" y="1569"/>
                  </a:lnTo>
                  <a:lnTo>
                    <a:pt x="3176" y="1592"/>
                  </a:lnTo>
                  <a:lnTo>
                    <a:pt x="3184" y="1611"/>
                  </a:lnTo>
                  <a:lnTo>
                    <a:pt x="3195" y="1634"/>
                  </a:lnTo>
                  <a:lnTo>
                    <a:pt x="3203" y="1655"/>
                  </a:lnTo>
                  <a:lnTo>
                    <a:pt x="3210" y="1677"/>
                  </a:lnTo>
                  <a:lnTo>
                    <a:pt x="3215" y="1699"/>
                  </a:lnTo>
                  <a:lnTo>
                    <a:pt x="3221" y="1723"/>
                  </a:lnTo>
                  <a:lnTo>
                    <a:pt x="3223" y="1744"/>
                  </a:lnTo>
                  <a:lnTo>
                    <a:pt x="3225" y="1768"/>
                  </a:lnTo>
                  <a:lnTo>
                    <a:pt x="3225" y="1794"/>
                  </a:lnTo>
                  <a:lnTo>
                    <a:pt x="3223" y="1817"/>
                  </a:lnTo>
                  <a:lnTo>
                    <a:pt x="3220" y="1841"/>
                  </a:lnTo>
                  <a:lnTo>
                    <a:pt x="3215" y="1857"/>
                  </a:lnTo>
                  <a:lnTo>
                    <a:pt x="3210" y="1872"/>
                  </a:lnTo>
                  <a:lnTo>
                    <a:pt x="3203" y="1885"/>
                  </a:lnTo>
                  <a:lnTo>
                    <a:pt x="3192" y="1899"/>
                  </a:lnTo>
                  <a:lnTo>
                    <a:pt x="3166" y="1925"/>
                  </a:lnTo>
                  <a:lnTo>
                    <a:pt x="3139" y="1948"/>
                  </a:lnTo>
                  <a:lnTo>
                    <a:pt x="3129" y="1961"/>
                  </a:lnTo>
                  <a:lnTo>
                    <a:pt x="3119" y="1974"/>
                  </a:lnTo>
                  <a:lnTo>
                    <a:pt x="3110" y="1988"/>
                  </a:lnTo>
                  <a:lnTo>
                    <a:pt x="3106" y="2001"/>
                  </a:lnTo>
                  <a:lnTo>
                    <a:pt x="3106" y="2008"/>
                  </a:lnTo>
                  <a:lnTo>
                    <a:pt x="3106" y="2016"/>
                  </a:lnTo>
                  <a:lnTo>
                    <a:pt x="3106" y="2022"/>
                  </a:lnTo>
                  <a:lnTo>
                    <a:pt x="3110" y="2032"/>
                  </a:lnTo>
                  <a:lnTo>
                    <a:pt x="3113" y="2039"/>
                  </a:lnTo>
                  <a:lnTo>
                    <a:pt x="3118" y="2047"/>
                  </a:lnTo>
                  <a:lnTo>
                    <a:pt x="3124" y="2055"/>
                  </a:lnTo>
                  <a:lnTo>
                    <a:pt x="3132" y="2065"/>
                  </a:lnTo>
                  <a:lnTo>
                    <a:pt x="3142" y="2082"/>
                  </a:lnTo>
                  <a:lnTo>
                    <a:pt x="3152" y="2103"/>
                  </a:lnTo>
                  <a:lnTo>
                    <a:pt x="3160" y="2125"/>
                  </a:lnTo>
                  <a:lnTo>
                    <a:pt x="3163" y="2147"/>
                  </a:lnTo>
                  <a:lnTo>
                    <a:pt x="3165" y="2168"/>
                  </a:lnTo>
                  <a:lnTo>
                    <a:pt x="3165" y="2191"/>
                  </a:lnTo>
                  <a:lnTo>
                    <a:pt x="3161" y="2212"/>
                  </a:lnTo>
                  <a:lnTo>
                    <a:pt x="3155" y="2232"/>
                  </a:lnTo>
                  <a:lnTo>
                    <a:pt x="3142" y="2252"/>
                  </a:lnTo>
                  <a:lnTo>
                    <a:pt x="3130" y="2270"/>
                  </a:lnTo>
                  <a:lnTo>
                    <a:pt x="3121" y="2290"/>
                  </a:lnTo>
                  <a:lnTo>
                    <a:pt x="3113" y="2310"/>
                  </a:lnTo>
                  <a:lnTo>
                    <a:pt x="3106" y="2329"/>
                  </a:lnTo>
                  <a:lnTo>
                    <a:pt x="3103" y="2348"/>
                  </a:lnTo>
                  <a:lnTo>
                    <a:pt x="3101" y="2369"/>
                  </a:lnTo>
                  <a:lnTo>
                    <a:pt x="3100" y="2388"/>
                  </a:lnTo>
                  <a:lnTo>
                    <a:pt x="3100" y="2406"/>
                  </a:lnTo>
                  <a:lnTo>
                    <a:pt x="3101" y="2427"/>
                  </a:lnTo>
                  <a:lnTo>
                    <a:pt x="3103" y="2447"/>
                  </a:lnTo>
                  <a:lnTo>
                    <a:pt x="3105" y="2466"/>
                  </a:lnTo>
                  <a:lnTo>
                    <a:pt x="3113" y="2507"/>
                  </a:lnTo>
                  <a:lnTo>
                    <a:pt x="3124" y="2547"/>
                  </a:lnTo>
                  <a:lnTo>
                    <a:pt x="3149" y="2628"/>
                  </a:lnTo>
                  <a:lnTo>
                    <a:pt x="3170" y="2712"/>
                  </a:lnTo>
                  <a:lnTo>
                    <a:pt x="3174" y="2732"/>
                  </a:lnTo>
                  <a:lnTo>
                    <a:pt x="3178" y="2754"/>
                  </a:lnTo>
                  <a:lnTo>
                    <a:pt x="3179" y="2775"/>
                  </a:lnTo>
                  <a:lnTo>
                    <a:pt x="3181" y="2798"/>
                  </a:lnTo>
                  <a:lnTo>
                    <a:pt x="3181" y="2819"/>
                  </a:lnTo>
                  <a:lnTo>
                    <a:pt x="3179" y="2843"/>
                  </a:lnTo>
                  <a:lnTo>
                    <a:pt x="3178" y="2865"/>
                  </a:lnTo>
                  <a:lnTo>
                    <a:pt x="3174" y="2887"/>
                  </a:lnTo>
                  <a:lnTo>
                    <a:pt x="3170" y="2931"/>
                  </a:lnTo>
                  <a:lnTo>
                    <a:pt x="3166" y="2973"/>
                  </a:lnTo>
                  <a:lnTo>
                    <a:pt x="3161" y="3012"/>
                  </a:lnTo>
                  <a:lnTo>
                    <a:pt x="3155" y="3054"/>
                  </a:lnTo>
                  <a:lnTo>
                    <a:pt x="3149" y="3094"/>
                  </a:lnTo>
                  <a:lnTo>
                    <a:pt x="3139" y="3136"/>
                  </a:lnTo>
                  <a:lnTo>
                    <a:pt x="3130" y="3176"/>
                  </a:lnTo>
                  <a:lnTo>
                    <a:pt x="3119" y="3214"/>
                  </a:lnTo>
                  <a:lnTo>
                    <a:pt x="3108" y="3254"/>
                  </a:lnTo>
                  <a:lnTo>
                    <a:pt x="3094" y="3292"/>
                  </a:lnTo>
                  <a:lnTo>
                    <a:pt x="3081" y="3331"/>
                  </a:lnTo>
                  <a:lnTo>
                    <a:pt x="3065" y="3368"/>
                  </a:lnTo>
                  <a:lnTo>
                    <a:pt x="3050" y="3405"/>
                  </a:lnTo>
                  <a:lnTo>
                    <a:pt x="3032" y="3441"/>
                  </a:lnTo>
                  <a:lnTo>
                    <a:pt x="3014" y="3478"/>
                  </a:lnTo>
                  <a:lnTo>
                    <a:pt x="2993" y="3514"/>
                  </a:lnTo>
                  <a:lnTo>
                    <a:pt x="2974" y="3549"/>
                  </a:lnTo>
                  <a:lnTo>
                    <a:pt x="2954" y="3583"/>
                  </a:lnTo>
                  <a:lnTo>
                    <a:pt x="2930" y="3616"/>
                  </a:lnTo>
                  <a:lnTo>
                    <a:pt x="2909" y="3649"/>
                  </a:lnTo>
                  <a:lnTo>
                    <a:pt x="2883" y="3682"/>
                  </a:lnTo>
                  <a:lnTo>
                    <a:pt x="2857" y="3713"/>
                  </a:lnTo>
                  <a:lnTo>
                    <a:pt x="2831" y="3744"/>
                  </a:lnTo>
                  <a:lnTo>
                    <a:pt x="2805" y="3774"/>
                  </a:lnTo>
                  <a:lnTo>
                    <a:pt x="2777" y="3804"/>
                  </a:lnTo>
                  <a:lnTo>
                    <a:pt x="2748" y="3833"/>
                  </a:lnTo>
                  <a:lnTo>
                    <a:pt x="2718" y="3860"/>
                  </a:lnTo>
                  <a:lnTo>
                    <a:pt x="2688" y="3888"/>
                  </a:lnTo>
                  <a:lnTo>
                    <a:pt x="2656" y="3912"/>
                  </a:lnTo>
                  <a:lnTo>
                    <a:pt x="2622" y="3938"/>
                  </a:lnTo>
                  <a:lnTo>
                    <a:pt x="2590" y="3964"/>
                  </a:lnTo>
                  <a:lnTo>
                    <a:pt x="2556" y="3985"/>
                  </a:lnTo>
                  <a:lnTo>
                    <a:pt x="2503" y="4019"/>
                  </a:lnTo>
                  <a:lnTo>
                    <a:pt x="2449" y="4051"/>
                  </a:lnTo>
                  <a:lnTo>
                    <a:pt x="2390" y="4080"/>
                  </a:lnTo>
                  <a:lnTo>
                    <a:pt x="2332" y="4109"/>
                  </a:lnTo>
                  <a:lnTo>
                    <a:pt x="2272" y="4134"/>
                  </a:lnTo>
                  <a:lnTo>
                    <a:pt x="2210" y="4158"/>
                  </a:lnTo>
                  <a:lnTo>
                    <a:pt x="2148" y="4181"/>
                  </a:lnTo>
                  <a:lnTo>
                    <a:pt x="2085" y="4202"/>
                  </a:lnTo>
                  <a:lnTo>
                    <a:pt x="2018" y="4220"/>
                  </a:lnTo>
                  <a:lnTo>
                    <a:pt x="1955" y="4236"/>
                  </a:lnTo>
                  <a:lnTo>
                    <a:pt x="1888" y="4251"/>
                  </a:lnTo>
                  <a:lnTo>
                    <a:pt x="1823" y="4264"/>
                  </a:lnTo>
                  <a:lnTo>
                    <a:pt x="1756" y="4273"/>
                  </a:lnTo>
                  <a:lnTo>
                    <a:pt x="1686" y="4280"/>
                  </a:lnTo>
                  <a:lnTo>
                    <a:pt x="1619" y="4286"/>
                  </a:lnTo>
                  <a:lnTo>
                    <a:pt x="1552" y="4289"/>
                  </a:lnTo>
                  <a:lnTo>
                    <a:pt x="1484" y="4291"/>
                  </a:lnTo>
                  <a:lnTo>
                    <a:pt x="1417" y="4289"/>
                  </a:lnTo>
                  <a:lnTo>
                    <a:pt x="1349" y="4283"/>
                  </a:lnTo>
                  <a:lnTo>
                    <a:pt x="1283" y="4278"/>
                  </a:lnTo>
                  <a:lnTo>
                    <a:pt x="1215" y="4267"/>
                  </a:lnTo>
                  <a:lnTo>
                    <a:pt x="1150" y="4257"/>
                  </a:lnTo>
                  <a:lnTo>
                    <a:pt x="1086" y="4242"/>
                  </a:lnTo>
                  <a:lnTo>
                    <a:pt x="1020" y="4223"/>
                  </a:lnTo>
                  <a:lnTo>
                    <a:pt x="959" y="4204"/>
                  </a:lnTo>
                  <a:lnTo>
                    <a:pt x="897" y="4181"/>
                  </a:lnTo>
                  <a:lnTo>
                    <a:pt x="837" y="4155"/>
                  </a:lnTo>
                  <a:lnTo>
                    <a:pt x="776" y="4126"/>
                  </a:lnTo>
                  <a:lnTo>
                    <a:pt x="721" y="4095"/>
                  </a:lnTo>
                  <a:lnTo>
                    <a:pt x="664" y="4060"/>
                  </a:lnTo>
                  <a:lnTo>
                    <a:pt x="609" y="4022"/>
                  </a:lnTo>
                  <a:lnTo>
                    <a:pt x="559" y="3982"/>
                  </a:lnTo>
                  <a:lnTo>
                    <a:pt x="517" y="3948"/>
                  </a:lnTo>
                  <a:lnTo>
                    <a:pt x="477" y="3914"/>
                  </a:lnTo>
                  <a:lnTo>
                    <a:pt x="439" y="3878"/>
                  </a:lnTo>
                  <a:lnTo>
                    <a:pt x="402" y="3841"/>
                  </a:lnTo>
                  <a:lnTo>
                    <a:pt x="366" y="3805"/>
                  </a:lnTo>
                  <a:lnTo>
                    <a:pt x="334" y="3767"/>
                  </a:lnTo>
                  <a:lnTo>
                    <a:pt x="302" y="3727"/>
                  </a:lnTo>
                  <a:lnTo>
                    <a:pt x="273" y="3687"/>
                  </a:lnTo>
                  <a:lnTo>
                    <a:pt x="245" y="3647"/>
                  </a:lnTo>
                  <a:lnTo>
                    <a:pt x="219" y="3603"/>
                  </a:lnTo>
                  <a:lnTo>
                    <a:pt x="193" y="3561"/>
                  </a:lnTo>
                  <a:lnTo>
                    <a:pt x="172" y="3517"/>
                  </a:lnTo>
                  <a:lnTo>
                    <a:pt x="150" y="3472"/>
                  </a:lnTo>
                  <a:lnTo>
                    <a:pt x="130" y="3427"/>
                  </a:lnTo>
                  <a:lnTo>
                    <a:pt x="112" y="3381"/>
                  </a:lnTo>
                  <a:lnTo>
                    <a:pt x="93" y="3334"/>
                  </a:lnTo>
                  <a:lnTo>
                    <a:pt x="78" y="3287"/>
                  </a:lnTo>
                  <a:lnTo>
                    <a:pt x="64" y="3240"/>
                  </a:lnTo>
                  <a:lnTo>
                    <a:pt x="51" y="3190"/>
                  </a:lnTo>
                  <a:lnTo>
                    <a:pt x="41" y="3140"/>
                  </a:lnTo>
                  <a:lnTo>
                    <a:pt x="31" y="3091"/>
                  </a:lnTo>
                  <a:lnTo>
                    <a:pt x="22" y="3039"/>
                  </a:lnTo>
                  <a:lnTo>
                    <a:pt x="15" y="2989"/>
                  </a:lnTo>
                  <a:lnTo>
                    <a:pt x="10" y="2936"/>
                  </a:lnTo>
                  <a:lnTo>
                    <a:pt x="5" y="2885"/>
                  </a:lnTo>
                  <a:lnTo>
                    <a:pt x="2" y="2832"/>
                  </a:lnTo>
                  <a:lnTo>
                    <a:pt x="0" y="2779"/>
                  </a:lnTo>
                  <a:lnTo>
                    <a:pt x="0" y="2725"/>
                  </a:lnTo>
                  <a:lnTo>
                    <a:pt x="0" y="2670"/>
                  </a:lnTo>
                  <a:lnTo>
                    <a:pt x="4" y="2617"/>
                  </a:lnTo>
                  <a:lnTo>
                    <a:pt x="5" y="2563"/>
                  </a:lnTo>
                  <a:lnTo>
                    <a:pt x="11" y="2507"/>
                  </a:lnTo>
                  <a:lnTo>
                    <a:pt x="16" y="2456"/>
                  </a:lnTo>
                  <a:lnTo>
                    <a:pt x="24" y="2406"/>
                  </a:lnTo>
                  <a:lnTo>
                    <a:pt x="33" y="2356"/>
                  </a:lnTo>
                  <a:lnTo>
                    <a:pt x="44" y="2309"/>
                  </a:lnTo>
                  <a:lnTo>
                    <a:pt x="65" y="2210"/>
                  </a:lnTo>
                  <a:lnTo>
                    <a:pt x="90" y="2113"/>
                  </a:lnTo>
                  <a:lnTo>
                    <a:pt x="101" y="2065"/>
                  </a:lnTo>
                  <a:lnTo>
                    <a:pt x="112" y="2016"/>
                  </a:lnTo>
                  <a:lnTo>
                    <a:pt x="120" y="1966"/>
                  </a:lnTo>
                  <a:lnTo>
                    <a:pt x="128" y="1916"/>
                  </a:lnTo>
                  <a:lnTo>
                    <a:pt x="131" y="1864"/>
                  </a:lnTo>
                  <a:lnTo>
                    <a:pt x="135" y="1812"/>
                  </a:lnTo>
                  <a:lnTo>
                    <a:pt x="135" y="1757"/>
                  </a:lnTo>
                  <a:lnTo>
                    <a:pt x="131" y="1702"/>
                  </a:lnTo>
                  <a:lnTo>
                    <a:pt x="133" y="1684"/>
                  </a:lnTo>
                  <a:lnTo>
                    <a:pt x="136" y="1668"/>
                  </a:lnTo>
                  <a:lnTo>
                    <a:pt x="140" y="1652"/>
                  </a:lnTo>
                  <a:lnTo>
                    <a:pt x="144" y="1635"/>
                  </a:lnTo>
                  <a:lnTo>
                    <a:pt x="155" y="1603"/>
                  </a:lnTo>
                  <a:lnTo>
                    <a:pt x="169" y="1572"/>
                  </a:lnTo>
                  <a:lnTo>
                    <a:pt x="186" y="1543"/>
                  </a:lnTo>
                  <a:lnTo>
                    <a:pt x="206" y="1514"/>
                  </a:lnTo>
                  <a:lnTo>
                    <a:pt x="227" y="1488"/>
                  </a:lnTo>
                  <a:lnTo>
                    <a:pt x="250" y="1462"/>
                  </a:lnTo>
                  <a:lnTo>
                    <a:pt x="275" y="1439"/>
                  </a:lnTo>
                  <a:lnTo>
                    <a:pt x="300" y="1417"/>
                  </a:lnTo>
                  <a:lnTo>
                    <a:pt x="328" y="1397"/>
                  </a:lnTo>
                  <a:lnTo>
                    <a:pt x="357" y="1379"/>
                  </a:lnTo>
                  <a:lnTo>
                    <a:pt x="384" y="1362"/>
                  </a:lnTo>
                  <a:lnTo>
                    <a:pt x="413" y="1347"/>
                  </a:lnTo>
                  <a:lnTo>
                    <a:pt x="441" y="1336"/>
                  </a:lnTo>
                  <a:lnTo>
                    <a:pt x="470" y="1324"/>
                  </a:lnTo>
                  <a:lnTo>
                    <a:pt x="506" y="1321"/>
                  </a:lnTo>
                  <a:lnTo>
                    <a:pt x="544" y="1318"/>
                  </a:lnTo>
                  <a:lnTo>
                    <a:pt x="580" y="1316"/>
                  </a:lnTo>
                  <a:lnTo>
                    <a:pt x="617" y="1318"/>
                  </a:lnTo>
                  <a:lnTo>
                    <a:pt x="655" y="1321"/>
                  </a:lnTo>
                  <a:lnTo>
                    <a:pt x="680" y="1323"/>
                  </a:lnTo>
                  <a:lnTo>
                    <a:pt x="650" y="1384"/>
                  </a:lnTo>
                  <a:lnTo>
                    <a:pt x="622" y="1444"/>
                  </a:lnTo>
                  <a:lnTo>
                    <a:pt x="595" y="1503"/>
                  </a:lnTo>
                  <a:lnTo>
                    <a:pt x="567" y="1561"/>
                  </a:lnTo>
                  <a:lnTo>
                    <a:pt x="544" y="1619"/>
                  </a:lnTo>
                  <a:lnTo>
                    <a:pt x="520" y="1676"/>
                  </a:lnTo>
                  <a:lnTo>
                    <a:pt x="499" y="1731"/>
                  </a:lnTo>
                  <a:lnTo>
                    <a:pt x="477" y="1788"/>
                  </a:lnTo>
                  <a:lnTo>
                    <a:pt x="459" y="1843"/>
                  </a:lnTo>
                  <a:lnTo>
                    <a:pt x="441" y="1896"/>
                  </a:lnTo>
                  <a:lnTo>
                    <a:pt x="423" y="1950"/>
                  </a:lnTo>
                  <a:lnTo>
                    <a:pt x="408" y="2003"/>
                  </a:lnTo>
                  <a:lnTo>
                    <a:pt x="394" y="2053"/>
                  </a:lnTo>
                  <a:lnTo>
                    <a:pt x="379" y="2105"/>
                  </a:lnTo>
                  <a:lnTo>
                    <a:pt x="368" y="2155"/>
                  </a:lnTo>
                  <a:lnTo>
                    <a:pt x="357" y="2204"/>
                  </a:lnTo>
                  <a:lnTo>
                    <a:pt x="345" y="2254"/>
                  </a:lnTo>
                  <a:lnTo>
                    <a:pt x="337" y="2301"/>
                  </a:lnTo>
                  <a:lnTo>
                    <a:pt x="329" y="2348"/>
                  </a:lnTo>
                  <a:lnTo>
                    <a:pt x="324" y="2395"/>
                  </a:lnTo>
                  <a:lnTo>
                    <a:pt x="316" y="2442"/>
                  </a:lnTo>
                  <a:lnTo>
                    <a:pt x="313" y="2487"/>
                  </a:lnTo>
                  <a:lnTo>
                    <a:pt x="309" y="2531"/>
                  </a:lnTo>
                  <a:lnTo>
                    <a:pt x="308" y="2574"/>
                  </a:lnTo>
                  <a:lnTo>
                    <a:pt x="306" y="2617"/>
                  </a:lnTo>
                  <a:lnTo>
                    <a:pt x="306" y="2659"/>
                  </a:lnTo>
                  <a:lnTo>
                    <a:pt x="306" y="2701"/>
                  </a:lnTo>
                  <a:lnTo>
                    <a:pt x="308" y="2743"/>
                  </a:lnTo>
                  <a:lnTo>
                    <a:pt x="309" y="2783"/>
                  </a:lnTo>
                  <a:lnTo>
                    <a:pt x="313" y="2823"/>
                  </a:lnTo>
                  <a:lnTo>
                    <a:pt x="316" y="2861"/>
                  </a:lnTo>
                  <a:lnTo>
                    <a:pt x="323" y="2900"/>
                  </a:lnTo>
                  <a:lnTo>
                    <a:pt x="329" y="2939"/>
                  </a:lnTo>
                  <a:lnTo>
                    <a:pt x="339" y="2978"/>
                  </a:lnTo>
                  <a:lnTo>
                    <a:pt x="347" y="3015"/>
                  </a:lnTo>
                  <a:lnTo>
                    <a:pt x="357" y="3054"/>
                  </a:lnTo>
                  <a:lnTo>
                    <a:pt x="369" y="3091"/>
                  </a:lnTo>
                  <a:lnTo>
                    <a:pt x="381" y="3125"/>
                  </a:lnTo>
                  <a:lnTo>
                    <a:pt x="394" y="3159"/>
                  </a:lnTo>
                  <a:lnTo>
                    <a:pt x="408" y="3194"/>
                  </a:lnTo>
                  <a:lnTo>
                    <a:pt x="423" y="3227"/>
                  </a:lnTo>
                  <a:lnTo>
                    <a:pt x="439" y="3260"/>
                  </a:lnTo>
                  <a:lnTo>
                    <a:pt x="455" y="3292"/>
                  </a:lnTo>
                  <a:lnTo>
                    <a:pt x="472" y="3321"/>
                  </a:lnTo>
                  <a:lnTo>
                    <a:pt x="489" y="3352"/>
                  </a:lnTo>
                  <a:lnTo>
                    <a:pt x="507" y="3381"/>
                  </a:lnTo>
                  <a:lnTo>
                    <a:pt x="528" y="3410"/>
                  </a:lnTo>
                  <a:lnTo>
                    <a:pt x="548" y="3438"/>
                  </a:lnTo>
                  <a:lnTo>
                    <a:pt x="567" y="3465"/>
                  </a:lnTo>
                  <a:lnTo>
                    <a:pt x="590" y="3491"/>
                  </a:lnTo>
                  <a:lnTo>
                    <a:pt x="611" y="3516"/>
                  </a:lnTo>
                  <a:lnTo>
                    <a:pt x="635" y="3540"/>
                  </a:lnTo>
                  <a:lnTo>
                    <a:pt x="656" y="3564"/>
                  </a:lnTo>
                  <a:lnTo>
                    <a:pt x="681" y="3587"/>
                  </a:lnTo>
                  <a:lnTo>
                    <a:pt x="706" y="3609"/>
                  </a:lnTo>
                  <a:lnTo>
                    <a:pt x="729" y="3629"/>
                  </a:lnTo>
                  <a:lnTo>
                    <a:pt x="781" y="3669"/>
                  </a:lnTo>
                  <a:lnTo>
                    <a:pt x="833" y="3707"/>
                  </a:lnTo>
                  <a:lnTo>
                    <a:pt x="888" y="3740"/>
                  </a:lnTo>
                  <a:lnTo>
                    <a:pt x="944" y="3771"/>
                  </a:lnTo>
                  <a:lnTo>
                    <a:pt x="988" y="3792"/>
                  </a:lnTo>
                  <a:lnTo>
                    <a:pt x="1034" y="3812"/>
                  </a:lnTo>
                  <a:lnTo>
                    <a:pt x="1080" y="3831"/>
                  </a:lnTo>
                  <a:lnTo>
                    <a:pt x="1126" y="3845"/>
                  </a:lnTo>
                  <a:lnTo>
                    <a:pt x="1173" y="3860"/>
                  </a:lnTo>
                  <a:lnTo>
                    <a:pt x="1220" y="3873"/>
                  </a:lnTo>
                  <a:lnTo>
                    <a:pt x="1268" y="3883"/>
                  </a:lnTo>
                  <a:lnTo>
                    <a:pt x="1315" y="3891"/>
                  </a:lnTo>
                  <a:lnTo>
                    <a:pt x="1364" y="3898"/>
                  </a:lnTo>
                  <a:lnTo>
                    <a:pt x="1411" y="3901"/>
                  </a:lnTo>
                  <a:lnTo>
                    <a:pt x="1459" y="3905"/>
                  </a:lnTo>
                  <a:lnTo>
                    <a:pt x="1506" y="3905"/>
                  </a:lnTo>
                  <a:lnTo>
                    <a:pt x="1553" y="3904"/>
                  </a:lnTo>
                  <a:lnTo>
                    <a:pt x="1599" y="3901"/>
                  </a:lnTo>
                  <a:lnTo>
                    <a:pt x="1646" y="3896"/>
                  </a:lnTo>
                  <a:lnTo>
                    <a:pt x="1691" y="3889"/>
                  </a:lnTo>
                  <a:lnTo>
                    <a:pt x="1756" y="3876"/>
                  </a:lnTo>
                  <a:lnTo>
                    <a:pt x="1819" y="3860"/>
                  </a:lnTo>
                  <a:lnTo>
                    <a:pt x="1850" y="3851"/>
                  </a:lnTo>
                  <a:lnTo>
                    <a:pt x="1881" y="3841"/>
                  </a:lnTo>
                  <a:lnTo>
                    <a:pt x="1912" y="3829"/>
                  </a:lnTo>
                  <a:lnTo>
                    <a:pt x="1942" y="3818"/>
                  </a:lnTo>
                  <a:lnTo>
                    <a:pt x="1973" y="3805"/>
                  </a:lnTo>
                  <a:lnTo>
                    <a:pt x="2002" y="3791"/>
                  </a:lnTo>
                  <a:lnTo>
                    <a:pt x="2033" y="3776"/>
                  </a:lnTo>
                  <a:lnTo>
                    <a:pt x="2062" y="3762"/>
                  </a:lnTo>
                  <a:lnTo>
                    <a:pt x="2091" y="3745"/>
                  </a:lnTo>
                  <a:lnTo>
                    <a:pt x="2119" y="3727"/>
                  </a:lnTo>
                  <a:lnTo>
                    <a:pt x="2148" y="3708"/>
                  </a:lnTo>
                  <a:lnTo>
                    <a:pt x="2175" y="3690"/>
                  </a:lnTo>
                  <a:lnTo>
                    <a:pt x="2208" y="3665"/>
                  </a:lnTo>
                  <a:lnTo>
                    <a:pt x="2243" y="3640"/>
                  </a:lnTo>
                  <a:lnTo>
                    <a:pt x="2274" y="3611"/>
                  </a:lnTo>
                  <a:lnTo>
                    <a:pt x="2306" y="3582"/>
                  </a:lnTo>
                  <a:lnTo>
                    <a:pt x="2335" y="3551"/>
                  </a:lnTo>
                  <a:lnTo>
                    <a:pt x="2365" y="3520"/>
                  </a:lnTo>
                  <a:lnTo>
                    <a:pt x="2394" y="3485"/>
                  </a:lnTo>
                  <a:lnTo>
                    <a:pt x="2421" y="3451"/>
                  </a:lnTo>
                  <a:lnTo>
                    <a:pt x="2449" y="3414"/>
                  </a:lnTo>
                  <a:lnTo>
                    <a:pt x="2472" y="3376"/>
                  </a:lnTo>
                  <a:lnTo>
                    <a:pt x="2496" y="3337"/>
                  </a:lnTo>
                  <a:lnTo>
                    <a:pt x="2519" y="3296"/>
                  </a:lnTo>
                  <a:lnTo>
                    <a:pt x="2541" y="3254"/>
                  </a:lnTo>
                  <a:lnTo>
                    <a:pt x="2561" y="3211"/>
                  </a:lnTo>
                  <a:lnTo>
                    <a:pt x="2579" y="3167"/>
                  </a:lnTo>
                  <a:lnTo>
                    <a:pt x="2595" y="3120"/>
                  </a:lnTo>
                  <a:lnTo>
                    <a:pt x="2612" y="3072"/>
                  </a:lnTo>
                  <a:lnTo>
                    <a:pt x="2627" y="3025"/>
                  </a:lnTo>
                  <a:lnTo>
                    <a:pt x="2639" y="2975"/>
                  </a:lnTo>
                  <a:lnTo>
                    <a:pt x="2650" y="2923"/>
                  </a:lnTo>
                  <a:lnTo>
                    <a:pt x="2659" y="2871"/>
                  </a:lnTo>
                  <a:lnTo>
                    <a:pt x="2666" y="2816"/>
                  </a:lnTo>
                  <a:lnTo>
                    <a:pt x="2674" y="2759"/>
                  </a:lnTo>
                  <a:lnTo>
                    <a:pt x="2677" y="2703"/>
                  </a:lnTo>
                  <a:lnTo>
                    <a:pt x="2681" y="2645"/>
                  </a:lnTo>
                  <a:lnTo>
                    <a:pt x="2681" y="2585"/>
                  </a:lnTo>
                  <a:lnTo>
                    <a:pt x="2681" y="2523"/>
                  </a:lnTo>
                  <a:lnTo>
                    <a:pt x="2677" y="2461"/>
                  </a:lnTo>
                  <a:lnTo>
                    <a:pt x="2672" y="2398"/>
                  </a:lnTo>
                  <a:lnTo>
                    <a:pt x="2666" y="2332"/>
                  </a:lnTo>
                  <a:lnTo>
                    <a:pt x="2658" y="2265"/>
                  </a:lnTo>
                  <a:lnTo>
                    <a:pt x="2647" y="2195"/>
                  </a:lnTo>
                  <a:lnTo>
                    <a:pt x="2635" y="2142"/>
                  </a:lnTo>
                  <a:lnTo>
                    <a:pt x="2624" y="2089"/>
                  </a:lnTo>
                  <a:lnTo>
                    <a:pt x="2612" y="2034"/>
                  </a:lnTo>
                  <a:lnTo>
                    <a:pt x="2599" y="1977"/>
                  </a:lnTo>
                  <a:lnTo>
                    <a:pt x="2583" y="1921"/>
                  </a:lnTo>
                  <a:lnTo>
                    <a:pt x="2567" y="1862"/>
                  </a:lnTo>
                  <a:lnTo>
                    <a:pt x="2548" y="1804"/>
                  </a:lnTo>
                  <a:lnTo>
                    <a:pt x="2530" y="1744"/>
                  </a:lnTo>
                  <a:lnTo>
                    <a:pt x="2510" y="1684"/>
                  </a:lnTo>
                  <a:lnTo>
                    <a:pt x="2488" y="1624"/>
                  </a:lnTo>
                  <a:lnTo>
                    <a:pt x="2465" y="1561"/>
                  </a:lnTo>
                  <a:lnTo>
                    <a:pt x="2439" y="1499"/>
                  </a:lnTo>
                  <a:lnTo>
                    <a:pt x="2414" y="1435"/>
                  </a:lnTo>
                  <a:lnTo>
                    <a:pt x="2386" y="1370"/>
                  </a:lnTo>
                  <a:lnTo>
                    <a:pt x="2357" y="1306"/>
                  </a:lnTo>
                  <a:lnTo>
                    <a:pt x="2326" y="1239"/>
                  </a:lnTo>
                  <a:lnTo>
                    <a:pt x="2295" y="1171"/>
                  </a:lnTo>
                  <a:lnTo>
                    <a:pt x="2263" y="1104"/>
                  </a:lnTo>
                  <a:lnTo>
                    <a:pt x="2227" y="1035"/>
                  </a:lnTo>
                  <a:lnTo>
                    <a:pt x="2190" y="966"/>
                  </a:lnTo>
                  <a:lnTo>
                    <a:pt x="2151" y="895"/>
                  </a:lnTo>
                  <a:lnTo>
                    <a:pt x="2114" y="824"/>
                  </a:lnTo>
                  <a:lnTo>
                    <a:pt x="2072" y="751"/>
                  </a:lnTo>
                  <a:lnTo>
                    <a:pt x="2028" y="678"/>
                  </a:lnTo>
                  <a:lnTo>
                    <a:pt x="1984" y="604"/>
                  </a:lnTo>
                  <a:lnTo>
                    <a:pt x="1939" y="529"/>
                  </a:lnTo>
                  <a:lnTo>
                    <a:pt x="1890" y="453"/>
                  </a:lnTo>
                  <a:lnTo>
                    <a:pt x="1840" y="377"/>
                  </a:lnTo>
                  <a:lnTo>
                    <a:pt x="1790" y="298"/>
                  </a:lnTo>
                  <a:lnTo>
                    <a:pt x="1737" y="220"/>
                  </a:lnTo>
                  <a:lnTo>
                    <a:pt x="1683" y="141"/>
                  </a:lnTo>
                  <a:lnTo>
                    <a:pt x="1625" y="6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  <p:sldLayoutId id="2147484006" r:id="rId19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Blip>
          <a:blip r:embed="rId21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17178-0D60-4D03-ACEC-F6E7C024BC12}" type="slidenum">
              <a:rPr lang="ar-SA"/>
              <a:pPr>
                <a:defRPr/>
              </a:pPr>
              <a:t>1</a:t>
            </a:fld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68288"/>
            <a:ext cx="8820150" cy="1431925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 Cord Blood Stem Cells  </a:t>
            </a:r>
          </a:p>
        </p:txBody>
      </p:sp>
      <p:pic>
        <p:nvPicPr>
          <p:cNvPr id="5130" name="Picture 10" descr="07"/>
          <p:cNvPicPr>
            <a:picLocks noChangeAspect="1" noChangeArrowheads="1"/>
          </p:cNvPicPr>
          <p:nvPr/>
        </p:nvPicPr>
        <p:blipFill>
          <a:blip r:embed="rId2"/>
          <a:srcRect l="4076" t="2850" r="5525" b="15675"/>
          <a:stretch>
            <a:fillRect/>
          </a:stretch>
        </p:blipFill>
        <p:spPr bwMode="auto">
          <a:xfrm>
            <a:off x="1071563" y="2571750"/>
            <a:ext cx="3097212" cy="35004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29125" y="2428875"/>
            <a:ext cx="4500563" cy="3786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EFF925"/>
                </a:solidFill>
                <a:cs typeface="Arial" charset="0"/>
              </a:rPr>
              <a:t>Marwan</a:t>
            </a:r>
            <a:r>
              <a:rPr lang="en-US" sz="2400" dirty="0">
                <a:solidFill>
                  <a:srgbClr val="EFF925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EFF925"/>
                </a:solidFill>
                <a:cs typeface="Arial" charset="0"/>
              </a:rPr>
              <a:t>Alhalabi</a:t>
            </a:r>
            <a:r>
              <a:rPr lang="en-US" sz="2400" dirty="0">
                <a:solidFill>
                  <a:srgbClr val="EFF925"/>
                </a:solidFill>
                <a:cs typeface="Arial" charset="0"/>
              </a:rPr>
              <a:t>  MD. PhD</a:t>
            </a:r>
          </a:p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r>
              <a:rPr lang="en-GB" dirty="0">
                <a:cs typeface="Arial" charset="0"/>
              </a:rPr>
              <a:t>Professor in Faculty of Medicine </a:t>
            </a:r>
          </a:p>
          <a:p>
            <a:pPr>
              <a:lnSpc>
                <a:spcPct val="125000"/>
              </a:lnSpc>
              <a:defRPr/>
            </a:pPr>
            <a:r>
              <a:rPr lang="en-GB" dirty="0">
                <a:cs typeface="Arial" charset="0"/>
              </a:rPr>
              <a:t>Damascus -  University</a:t>
            </a:r>
          </a:p>
          <a:p>
            <a:pPr>
              <a:lnSpc>
                <a:spcPct val="125000"/>
              </a:lnSpc>
              <a:defRPr/>
            </a:pPr>
            <a:endParaRPr lang="en-GB" dirty="0">
              <a:cs typeface="Arial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GB" dirty="0">
                <a:cs typeface="Arial" charset="0"/>
              </a:rPr>
              <a:t>And</a:t>
            </a:r>
            <a:endParaRPr lang="en-US" dirty="0">
              <a:cs typeface="Arial" charset="0"/>
            </a:endParaRPr>
          </a:p>
          <a:p>
            <a:pPr rtl="1">
              <a:lnSpc>
                <a:spcPct val="125000"/>
              </a:lnSpc>
              <a:defRPr/>
            </a:pPr>
            <a:endParaRPr lang="en-US" dirty="0">
              <a:cs typeface="Arial" charset="0"/>
            </a:endParaRPr>
          </a:p>
          <a:p>
            <a:pPr rtl="1">
              <a:lnSpc>
                <a:spcPct val="125000"/>
              </a:lnSpc>
              <a:defRPr/>
            </a:pPr>
            <a:r>
              <a:rPr lang="en-US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Medical Director</a:t>
            </a:r>
            <a:r>
              <a:rPr lang="en-US" dirty="0">
                <a:cs typeface="Arial" charset="0"/>
              </a:rPr>
              <a:t> </a:t>
            </a:r>
          </a:p>
          <a:p>
            <a:pPr rtl="1">
              <a:lnSpc>
                <a:spcPct val="125000"/>
              </a:lnSpc>
              <a:defRPr/>
            </a:pPr>
            <a:r>
              <a:rPr lang="en-US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Orient Hospital </a:t>
            </a:r>
          </a:p>
          <a:p>
            <a:pPr rtl="1">
              <a:lnSpc>
                <a:spcPct val="125000"/>
              </a:lnSpc>
              <a:defRPr/>
            </a:pPr>
            <a:r>
              <a:rPr lang="en-US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assisted Reproduction center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olly_the_sheep.jpg                                            0001BA0CMacintosh HD                   BB41FCA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3388" y="2043113"/>
            <a:ext cx="384016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775075" y="285750"/>
            <a:ext cx="22367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FFF00"/>
                </a:solidFill>
                <a:latin typeface="+mj-lt"/>
              </a:rPr>
              <a:t>Dolly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71625" y="1273175"/>
            <a:ext cx="6643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Helvetica"/>
              </a:rPr>
              <a:t>1st experimentally cloned animal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11.jpg                                                        0001BA0CMacintosh HD                   BB41FCA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700" y="1914525"/>
            <a:ext cx="4114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176338" y="5280025"/>
            <a:ext cx="281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/>
            <a:r>
              <a:rPr lang="en-US">
                <a:latin typeface="Helvetica"/>
              </a:rPr>
              <a:t>1. Make embryonic stem cell line from patient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176338" y="2232025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>
                <a:latin typeface="Helvetica"/>
              </a:rPr>
              <a:t>2. Induce cells to develop into specific cell type that patient needs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2988" y="214290"/>
            <a:ext cx="7705725" cy="1431925"/>
          </a:xfrm>
          <a:ln w="19050">
            <a:solidFill>
              <a:srgbClr val="FFFF00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Helvetica"/>
              </a:rPr>
              <a:t>Therapeutic Cloning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00CB2-4EEE-41B7-9AAB-177137EAE39B}" type="slidenum">
              <a:rPr lang="ar-SA"/>
              <a:pPr>
                <a:defRPr/>
              </a:pPr>
              <a:t>12</a:t>
            </a:fld>
            <a:endParaRPr lang="en-GB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472" y="214290"/>
            <a:ext cx="7850246" cy="1428759"/>
          </a:xfrm>
          <a:ln w="28575">
            <a:solidFill>
              <a:srgbClr val="FFFF00"/>
            </a:solidFill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cs typeface="Tahoma" pitchFamily="34" charset="0"/>
              </a:rPr>
              <a:t>Cord Blood Banking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89150"/>
            <a:ext cx="7772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99CC00"/>
                </a:solidFill>
                <a:cs typeface="Tahoma" pitchFamily="34" charset="0"/>
              </a:rPr>
              <a:t>Duration</a:t>
            </a:r>
            <a:r>
              <a:rPr lang="en-US" b="1" smtClean="0">
                <a:solidFill>
                  <a:srgbClr val="CCFF33"/>
                </a:solidFill>
                <a:cs typeface="Tahoma" pitchFamily="34" charset="0"/>
              </a:rPr>
              <a:t> 	</a:t>
            </a:r>
            <a:r>
              <a:rPr lang="en-US" smtClean="0">
                <a:solidFill>
                  <a:schemeClr val="tx2"/>
                </a:solidFill>
                <a:cs typeface="Tahoma" pitchFamily="34" charset="0"/>
              </a:rPr>
              <a:t>– Under 5 minutes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99CC00"/>
                </a:solidFill>
                <a:cs typeface="Tahoma" pitchFamily="34" charset="0"/>
              </a:rPr>
              <a:t>Volume</a:t>
            </a:r>
            <a:r>
              <a:rPr lang="en-US" b="1" smtClean="0">
                <a:solidFill>
                  <a:schemeClr val="tx2"/>
                </a:solidFill>
                <a:cs typeface="Tahoma" pitchFamily="34" charset="0"/>
              </a:rPr>
              <a:t>  	</a:t>
            </a:r>
            <a:r>
              <a:rPr lang="en-US" smtClean="0">
                <a:solidFill>
                  <a:schemeClr val="tx2"/>
                </a:solidFill>
                <a:cs typeface="Tahoma" pitchFamily="34" charset="0"/>
              </a:rPr>
              <a:t>– 50 – 150 ml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99CC00"/>
                </a:solidFill>
                <a:cs typeface="Tahoma" pitchFamily="34" charset="0"/>
              </a:rPr>
              <a:t>Method</a:t>
            </a:r>
            <a:r>
              <a:rPr lang="en-US" b="1" smtClean="0">
                <a:solidFill>
                  <a:srgbClr val="006600"/>
                </a:solidFill>
                <a:cs typeface="Tahoma" pitchFamily="34" charset="0"/>
              </a:rPr>
              <a:t> 	</a:t>
            </a:r>
            <a:r>
              <a:rPr lang="en-US" smtClean="0">
                <a:solidFill>
                  <a:schemeClr val="tx2"/>
                </a:solidFill>
                <a:cs typeface="Tahoma" pitchFamily="34" charset="0"/>
              </a:rPr>
              <a:t>– Gravity or syringe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99CC00"/>
                </a:solidFill>
                <a:cs typeface="Tahoma" pitchFamily="34" charset="0"/>
              </a:rPr>
              <a:t>Timing</a:t>
            </a:r>
            <a:r>
              <a:rPr lang="en-US" b="1" smtClean="0">
                <a:solidFill>
                  <a:schemeClr val="tx2"/>
                </a:solidFill>
                <a:cs typeface="Tahoma" pitchFamily="34" charset="0"/>
              </a:rPr>
              <a:t> 	</a:t>
            </a:r>
            <a:r>
              <a:rPr lang="en-US" smtClean="0">
                <a:solidFill>
                  <a:schemeClr val="tx2"/>
                </a:solidFill>
                <a:cs typeface="Tahoma" pitchFamily="34" charset="0"/>
              </a:rPr>
              <a:t>– After clamping of 	cord,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  <a:cs typeface="Tahoma" pitchFamily="34" charset="0"/>
              </a:rPr>
              <a:t>				  before or after delivery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  <a:cs typeface="Tahoma" pitchFamily="34" charset="0"/>
              </a:rPr>
              <a:t>				  of the placenta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99CC00"/>
                </a:solidFill>
                <a:cs typeface="Tahoma" pitchFamily="34" charset="0"/>
              </a:rPr>
              <a:t>Delivery</a:t>
            </a:r>
            <a:r>
              <a:rPr lang="en-US" b="1" smtClean="0">
                <a:solidFill>
                  <a:schemeClr val="tx2"/>
                </a:solidFill>
                <a:cs typeface="Tahoma" pitchFamily="34" charset="0"/>
              </a:rPr>
              <a:t> 	</a:t>
            </a:r>
            <a:r>
              <a:rPr lang="en-US" smtClean="0">
                <a:solidFill>
                  <a:schemeClr val="tx2"/>
                </a:solidFill>
                <a:cs typeface="Tahoma" pitchFamily="34" charset="0"/>
              </a:rPr>
              <a:t>– Vaginal or 						   Caesarian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92" name="Group 44"/>
          <p:cNvGraphicFramePr>
            <a:graphicFrameLocks noGrp="1"/>
          </p:cNvGraphicFramePr>
          <p:nvPr/>
        </p:nvGraphicFramePr>
        <p:xfrm>
          <a:off x="1295400" y="2209800"/>
          <a:ext cx="7524750" cy="4041780"/>
        </p:xfrm>
        <a:graphic>
          <a:graphicData uri="http://schemas.openxmlformats.org/drawingml/2006/table">
            <a:tbl>
              <a:tblPr/>
              <a:tblGrid>
                <a:gridCol w="3533265"/>
                <a:gridCol w="3991485"/>
              </a:tblGrid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S. AL SAMAWI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MD. Gyn. Obs.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A. TAHA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MD. Gyn. Obs.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M. ABDUL WAHED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MD. Gyn. Obs.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J. SHARIF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Senior Biologist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N. ABO HASSAN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Androlgist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D. GHRAWI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Executive Secretary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N. OLABI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Presentation Design 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F. HAMAD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Administration Manager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A. ALKHATEB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M.D Micro Biologist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R. ALKHATEB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MD. Gyn. Obs. Ph. D.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91" name="Rectangle 43"/>
          <p:cNvSpPr>
            <a:spLocks noChangeArrowheads="1"/>
          </p:cNvSpPr>
          <p:nvPr/>
        </p:nvSpPr>
        <p:spPr bwMode="auto">
          <a:xfrm>
            <a:off x="2474913" y="533400"/>
            <a:ext cx="499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Acknowledgement</a:t>
            </a:r>
            <a:endParaRPr lang="en-GB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6ED4E-2DDC-4FC6-A7B7-DBE5E4DF1138}" type="slidenum">
              <a:rPr lang="ar-SA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:\New Folderdd\MEFS 2010\MEFS 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Box 5"/>
          <p:cNvSpPr txBox="1">
            <a:spLocks noChangeArrowheads="1"/>
          </p:cNvSpPr>
          <p:nvPr/>
        </p:nvSpPr>
        <p:spPr bwMode="auto">
          <a:xfrm>
            <a:off x="228600" y="4562475"/>
            <a:ext cx="3660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4CFD0-E20E-4168-8021-56E4F852F813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0AD03-70BF-47B6-BCCC-DAE89D5B425F}" type="slidenum">
              <a:rPr lang="ar-SA"/>
              <a:pPr>
                <a:defRPr/>
              </a:pPr>
              <a:t>15</a:t>
            </a:fld>
            <a:endParaRPr lang="en-GB"/>
          </a:p>
        </p:txBody>
      </p:sp>
      <p:pic>
        <p:nvPicPr>
          <p:cNvPr id="75779" name="Picture 2" descr="DSC_0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26988"/>
            <a:ext cx="91678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107950" y="5373688"/>
            <a:ext cx="5126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1581" dir="2021404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Thank You</a:t>
            </a:r>
            <a:endParaRPr lang="en-US" sz="80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4A0B2-B2A6-493C-9825-4B1E6442EE16}" type="slidenum">
              <a:rPr lang="ar-SA"/>
              <a:pPr>
                <a:defRPr/>
              </a:pPr>
              <a:t>2</a:t>
            </a:fld>
            <a:endParaRPr lang="en-GB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70572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are Stem Cells?</a:t>
            </a:r>
          </a:p>
        </p:txBody>
      </p:sp>
      <p:pic>
        <p:nvPicPr>
          <p:cNvPr id="4100" name="Picture 3" descr="stem cell dev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3557588"/>
            <a:ext cx="7667625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1087438" y="1989138"/>
            <a:ext cx="78057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ctr">
              <a:defRPr/>
            </a:pPr>
            <a:r>
              <a:rPr 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Cells that have the ability to divide and differentiate into other cell types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7762D-88CB-4CBA-B035-6F9EDF8760F6}" type="slidenum">
              <a:rPr lang="ar-SA"/>
              <a:pPr>
                <a:defRPr/>
              </a:pPr>
              <a:t>3</a:t>
            </a:fld>
            <a:endParaRPr lang="en-GB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290"/>
            <a:ext cx="7705725" cy="1431925"/>
          </a:xfrm>
          <a:ln w="19050">
            <a:solidFill>
              <a:srgbClr val="FFFF00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Stem Cells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83175" y="2157413"/>
            <a:ext cx="3810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smtClean="0">
                <a:solidFill>
                  <a:srgbClr val="00FF00"/>
                </a:solidFill>
              </a:rPr>
              <a:t>Embryonic stem cells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1800" smtClean="0"/>
              <a:t>Derived from the blastocyst, which is a very young embryo shaped like a hollow sphere that contains 200-250 cells (pre-implantation embryos)</a:t>
            </a:r>
            <a:r>
              <a:rPr lang="en-US" sz="1800" baseline="30000" smtClean="0"/>
              <a:t>1</a:t>
            </a:r>
            <a:endParaRPr lang="en-US" sz="1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smtClean="0"/>
          </a:p>
          <a:p>
            <a:pPr eaLnBrk="1" hangingPunct="1">
              <a:defRPr/>
            </a:pPr>
            <a:r>
              <a:rPr lang="en-US" sz="1800" b="1" smtClean="0">
                <a:solidFill>
                  <a:srgbClr val="00FF00"/>
                </a:solidFill>
              </a:rPr>
              <a:t>Adult stem cells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1800" smtClean="0"/>
              <a:t>Misnomer, can be found in children and infants too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1800" smtClean="0"/>
              <a:t>Derived from the umbilical cord and placenta, or from blood, bone marrow, skin, or other tissues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2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900" smtClean="0"/>
              <a:t> </a:t>
            </a:r>
          </a:p>
        </p:txBody>
      </p:sp>
      <p:pic>
        <p:nvPicPr>
          <p:cNvPr id="5127" name="Picture 4" descr="Medical Illustration of Pluripotent Stem Cel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60575"/>
            <a:ext cx="41021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1979613" y="2205038"/>
            <a:ext cx="2952750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F14C8-A860-4C39-8236-6E06648E9DBF}" type="slidenum">
              <a:rPr lang="ar-SA"/>
              <a:pPr>
                <a:defRPr/>
              </a:pPr>
              <a:t>4</a:t>
            </a:fld>
            <a:endParaRPr lang="en-GB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05725" cy="1431925"/>
          </a:xfrm>
          <a:ln w="19050">
            <a:solidFill>
              <a:srgbClr val="FFFF00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n-US" dirty="0" smtClean="0"/>
              <a:t>Stem Cell Potency</a:t>
            </a:r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1989138"/>
            <a:ext cx="4402137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   Differentiation potential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smtClean="0">
                <a:solidFill>
                  <a:srgbClr val="00FF00"/>
                </a:solidFill>
              </a:rPr>
              <a:t>Totipotent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Can be any type of cell in the body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2000" smtClean="0"/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smtClean="0">
                <a:solidFill>
                  <a:srgbClr val="00FF00"/>
                </a:solidFill>
              </a:rPr>
              <a:t>Pluripotent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Can become almost any kind of cell in the body (an example would be fetal cells)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2000" smtClean="0"/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smtClean="0">
                <a:solidFill>
                  <a:srgbClr val="00FF00"/>
                </a:solidFill>
              </a:rPr>
              <a:t>Multipotent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Can differentiate into only a limited range of cell types (examples include umbilical cord and adult stem cells)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/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4724400" y="6248400"/>
            <a:ext cx="419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900" b="0">
              <a:cs typeface="Arial" pitchFamily="34" charset="0"/>
            </a:endParaRPr>
          </a:p>
        </p:txBody>
      </p:sp>
      <p:pic>
        <p:nvPicPr>
          <p:cNvPr id="6152" name="Picture 7" descr="st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133600"/>
            <a:ext cx="394017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7786742" cy="1500198"/>
          </a:xfrm>
          <a:ln w="12700">
            <a:solidFill>
              <a:srgbClr val="FFFF00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Kinds of Stem Cells</a:t>
            </a:r>
          </a:p>
        </p:txBody>
      </p:sp>
      <p:graphicFrame>
        <p:nvGraphicFramePr>
          <p:cNvPr id="7" name="Group 31"/>
          <p:cNvGraphicFramePr>
            <a:graphicFrameLocks/>
          </p:cNvGraphicFramePr>
          <p:nvPr/>
        </p:nvGraphicFramePr>
        <p:xfrm>
          <a:off x="1149350" y="2071688"/>
          <a:ext cx="7780334" cy="435771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48128"/>
                <a:gridCol w="3339756"/>
                <a:gridCol w="2592450"/>
              </a:tblGrid>
              <a:tr h="877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imes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Stem cell type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imes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imes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Examples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160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imes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Totipotent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imes" charset="0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Each cell can develop into a new individual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imes" charset="0"/>
                        <a:buNone/>
                        <a:tabLst/>
                      </a:pPr>
                      <a:r>
                        <a:rPr kumimoji="0" lang="en-US" sz="20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Cells from early (1-3 days) embryos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160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imes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Pluripotent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imes" charset="0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Cells can form any (over 200) cell types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imes" charset="0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Some cells of </a:t>
                      </a:r>
                      <a:r>
                        <a:rPr kumimoji="0" lang="en-US" sz="20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blastocyst</a:t>
                      </a: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(5 to 14 days)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160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imes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Multipotent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imes" charset="0"/>
                        <a:buNone/>
                        <a:tabLst/>
                      </a:pPr>
                      <a:r>
                        <a:rPr kumimoji="0" lang="en-US" sz="20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Cells differentiated, but can form a number of other tissues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imes" charset="0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Fetal tissue, cord blood, and adult stem cells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6418F-4CF2-454A-BB5F-B314F983677A}" type="slidenum">
              <a:rPr lang="ar-SA"/>
              <a:pPr>
                <a:defRPr/>
              </a:pPr>
              <a:t>6</a:t>
            </a:fld>
            <a:endParaRPr lang="en-GB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643" y="381000"/>
            <a:ext cx="7893075" cy="1219200"/>
          </a:xfrm>
          <a:ln w="19050">
            <a:solidFill>
              <a:srgbClr val="FFFF00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makes this cell special ? 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122488"/>
            <a:ext cx="38893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Plasticity or ability to differentiate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Ability to divide continuously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Immunological immaturity</a:t>
            </a:r>
          </a:p>
        </p:txBody>
      </p:sp>
      <p:sp>
        <p:nvSpPr>
          <p:cNvPr id="8199" name="Oval 6"/>
          <p:cNvSpPr>
            <a:spLocks noChangeArrowheads="1"/>
          </p:cNvSpPr>
          <p:nvPr/>
        </p:nvSpPr>
        <p:spPr bwMode="auto">
          <a:xfrm>
            <a:off x="6499225" y="2133600"/>
            <a:ext cx="417513" cy="5762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7"/>
          <p:cNvSpPr>
            <a:spLocks noChangeArrowheads="1"/>
          </p:cNvSpPr>
          <p:nvPr/>
        </p:nvSpPr>
        <p:spPr bwMode="auto">
          <a:xfrm>
            <a:off x="6604000" y="2349500"/>
            <a:ext cx="139700" cy="2159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8"/>
          <p:cNvSpPr>
            <a:spLocks noChangeArrowheads="1"/>
          </p:cNvSpPr>
          <p:nvPr/>
        </p:nvSpPr>
        <p:spPr bwMode="auto">
          <a:xfrm>
            <a:off x="6499225" y="3068638"/>
            <a:ext cx="417513" cy="5762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Oval 9"/>
          <p:cNvSpPr>
            <a:spLocks noChangeArrowheads="1"/>
          </p:cNvSpPr>
          <p:nvPr/>
        </p:nvSpPr>
        <p:spPr bwMode="auto">
          <a:xfrm>
            <a:off x="6604000" y="3284538"/>
            <a:ext cx="139700" cy="2159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0"/>
          <p:cNvSpPr>
            <a:spLocks noChangeArrowheads="1"/>
          </p:cNvSpPr>
          <p:nvPr/>
        </p:nvSpPr>
        <p:spPr bwMode="auto">
          <a:xfrm>
            <a:off x="5967413" y="4581525"/>
            <a:ext cx="311150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1"/>
          <p:cNvSpPr>
            <a:spLocks noChangeArrowheads="1"/>
          </p:cNvSpPr>
          <p:nvPr/>
        </p:nvSpPr>
        <p:spPr bwMode="auto">
          <a:xfrm>
            <a:off x="6000750" y="4706938"/>
            <a:ext cx="104775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Oval 12"/>
          <p:cNvSpPr>
            <a:spLocks noChangeArrowheads="1"/>
          </p:cNvSpPr>
          <p:nvPr/>
        </p:nvSpPr>
        <p:spPr bwMode="auto">
          <a:xfrm>
            <a:off x="6384925" y="4581525"/>
            <a:ext cx="312738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Oval 13"/>
          <p:cNvSpPr>
            <a:spLocks noChangeArrowheads="1"/>
          </p:cNvSpPr>
          <p:nvPr/>
        </p:nvSpPr>
        <p:spPr bwMode="auto">
          <a:xfrm>
            <a:off x="6418263" y="4706938"/>
            <a:ext cx="104775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14"/>
          <p:cNvSpPr>
            <a:spLocks noChangeArrowheads="1"/>
          </p:cNvSpPr>
          <p:nvPr/>
        </p:nvSpPr>
        <p:spPr bwMode="auto">
          <a:xfrm>
            <a:off x="5630863" y="5446713"/>
            <a:ext cx="244475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Oval 15"/>
          <p:cNvSpPr>
            <a:spLocks noChangeArrowheads="1"/>
          </p:cNvSpPr>
          <p:nvPr/>
        </p:nvSpPr>
        <p:spPr bwMode="auto">
          <a:xfrm>
            <a:off x="5688013" y="5572125"/>
            <a:ext cx="82550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Oval 16"/>
          <p:cNvSpPr>
            <a:spLocks noChangeArrowheads="1"/>
          </p:cNvSpPr>
          <p:nvPr/>
        </p:nvSpPr>
        <p:spPr bwMode="auto">
          <a:xfrm>
            <a:off x="5908675" y="5446713"/>
            <a:ext cx="244475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17"/>
          <p:cNvSpPr>
            <a:spLocks noChangeArrowheads="1"/>
          </p:cNvSpPr>
          <p:nvPr/>
        </p:nvSpPr>
        <p:spPr bwMode="auto">
          <a:xfrm>
            <a:off x="5967413" y="5572125"/>
            <a:ext cx="80962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18"/>
          <p:cNvSpPr>
            <a:spLocks noChangeArrowheads="1"/>
          </p:cNvSpPr>
          <p:nvPr/>
        </p:nvSpPr>
        <p:spPr bwMode="auto">
          <a:xfrm>
            <a:off x="6186488" y="5446713"/>
            <a:ext cx="244475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Oval 19"/>
          <p:cNvSpPr>
            <a:spLocks noChangeArrowheads="1"/>
          </p:cNvSpPr>
          <p:nvPr/>
        </p:nvSpPr>
        <p:spPr bwMode="auto">
          <a:xfrm>
            <a:off x="6243638" y="5572125"/>
            <a:ext cx="82550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20"/>
          <p:cNvSpPr>
            <a:spLocks noChangeArrowheads="1"/>
          </p:cNvSpPr>
          <p:nvPr/>
        </p:nvSpPr>
        <p:spPr bwMode="auto">
          <a:xfrm>
            <a:off x="6465888" y="5446713"/>
            <a:ext cx="242887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21"/>
          <p:cNvSpPr>
            <a:spLocks noChangeArrowheads="1"/>
          </p:cNvSpPr>
          <p:nvPr/>
        </p:nvSpPr>
        <p:spPr bwMode="auto">
          <a:xfrm>
            <a:off x="6523038" y="5572125"/>
            <a:ext cx="82550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Oval 22"/>
          <p:cNvSpPr>
            <a:spLocks noChangeArrowheads="1"/>
          </p:cNvSpPr>
          <p:nvPr/>
        </p:nvSpPr>
        <p:spPr bwMode="auto">
          <a:xfrm>
            <a:off x="6759575" y="5437188"/>
            <a:ext cx="244475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23"/>
          <p:cNvSpPr>
            <a:spLocks noChangeArrowheads="1"/>
          </p:cNvSpPr>
          <p:nvPr/>
        </p:nvSpPr>
        <p:spPr bwMode="auto">
          <a:xfrm>
            <a:off x="6816725" y="5562600"/>
            <a:ext cx="82550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Oval 24"/>
          <p:cNvSpPr>
            <a:spLocks noChangeArrowheads="1"/>
          </p:cNvSpPr>
          <p:nvPr/>
        </p:nvSpPr>
        <p:spPr bwMode="auto">
          <a:xfrm>
            <a:off x="7037388" y="5437188"/>
            <a:ext cx="244475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Oval 25"/>
          <p:cNvSpPr>
            <a:spLocks noChangeArrowheads="1"/>
          </p:cNvSpPr>
          <p:nvPr/>
        </p:nvSpPr>
        <p:spPr bwMode="auto">
          <a:xfrm>
            <a:off x="7096125" y="5562600"/>
            <a:ext cx="80963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Oval 26"/>
          <p:cNvSpPr>
            <a:spLocks noChangeArrowheads="1"/>
          </p:cNvSpPr>
          <p:nvPr/>
        </p:nvSpPr>
        <p:spPr bwMode="auto">
          <a:xfrm>
            <a:off x="7315200" y="5437188"/>
            <a:ext cx="244475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Oval 27"/>
          <p:cNvSpPr>
            <a:spLocks noChangeArrowheads="1"/>
          </p:cNvSpPr>
          <p:nvPr/>
        </p:nvSpPr>
        <p:spPr bwMode="auto">
          <a:xfrm>
            <a:off x="7372350" y="5562600"/>
            <a:ext cx="82550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Oval 28"/>
          <p:cNvSpPr>
            <a:spLocks noChangeArrowheads="1"/>
          </p:cNvSpPr>
          <p:nvPr/>
        </p:nvSpPr>
        <p:spPr bwMode="auto">
          <a:xfrm>
            <a:off x="7594600" y="5437188"/>
            <a:ext cx="242888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29"/>
          <p:cNvSpPr>
            <a:spLocks noChangeArrowheads="1"/>
          </p:cNvSpPr>
          <p:nvPr/>
        </p:nvSpPr>
        <p:spPr bwMode="auto">
          <a:xfrm>
            <a:off x="7651750" y="5562600"/>
            <a:ext cx="82550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Oval 30"/>
          <p:cNvSpPr>
            <a:spLocks noChangeArrowheads="1"/>
          </p:cNvSpPr>
          <p:nvPr/>
        </p:nvSpPr>
        <p:spPr bwMode="auto">
          <a:xfrm>
            <a:off x="6742113" y="4581525"/>
            <a:ext cx="312737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Oval 31"/>
          <p:cNvSpPr>
            <a:spLocks noChangeArrowheads="1"/>
          </p:cNvSpPr>
          <p:nvPr/>
        </p:nvSpPr>
        <p:spPr bwMode="auto">
          <a:xfrm>
            <a:off x="6777038" y="4706938"/>
            <a:ext cx="104775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32"/>
          <p:cNvSpPr>
            <a:spLocks noChangeArrowheads="1"/>
          </p:cNvSpPr>
          <p:nvPr/>
        </p:nvSpPr>
        <p:spPr bwMode="auto">
          <a:xfrm>
            <a:off x="7161213" y="4581525"/>
            <a:ext cx="312737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Oval 33"/>
          <p:cNvSpPr>
            <a:spLocks noChangeArrowheads="1"/>
          </p:cNvSpPr>
          <p:nvPr/>
        </p:nvSpPr>
        <p:spPr bwMode="auto">
          <a:xfrm>
            <a:off x="7194550" y="4706938"/>
            <a:ext cx="104775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Oval 34"/>
          <p:cNvSpPr>
            <a:spLocks noChangeArrowheads="1"/>
          </p:cNvSpPr>
          <p:nvPr/>
        </p:nvSpPr>
        <p:spPr bwMode="auto">
          <a:xfrm>
            <a:off x="6361113" y="3862388"/>
            <a:ext cx="312737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Oval 35"/>
          <p:cNvSpPr>
            <a:spLocks noChangeArrowheads="1"/>
          </p:cNvSpPr>
          <p:nvPr/>
        </p:nvSpPr>
        <p:spPr bwMode="auto">
          <a:xfrm>
            <a:off x="6394450" y="3987800"/>
            <a:ext cx="104775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Oval 36"/>
          <p:cNvSpPr>
            <a:spLocks noChangeArrowheads="1"/>
          </p:cNvSpPr>
          <p:nvPr/>
        </p:nvSpPr>
        <p:spPr bwMode="auto">
          <a:xfrm>
            <a:off x="6778625" y="3862388"/>
            <a:ext cx="312738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Oval 37"/>
          <p:cNvSpPr>
            <a:spLocks noChangeArrowheads="1"/>
          </p:cNvSpPr>
          <p:nvPr/>
        </p:nvSpPr>
        <p:spPr bwMode="auto">
          <a:xfrm>
            <a:off x="6811963" y="3987800"/>
            <a:ext cx="106362" cy="1619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Line 38"/>
          <p:cNvSpPr>
            <a:spLocks noChangeShapeType="1"/>
          </p:cNvSpPr>
          <p:nvPr/>
        </p:nvSpPr>
        <p:spPr bwMode="auto">
          <a:xfrm>
            <a:off x="6708775" y="27813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2" name="Line 39"/>
          <p:cNvSpPr>
            <a:spLocks noChangeShapeType="1"/>
          </p:cNvSpPr>
          <p:nvPr/>
        </p:nvSpPr>
        <p:spPr bwMode="auto">
          <a:xfrm>
            <a:off x="6708775" y="371792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3" name="Line 40"/>
          <p:cNvSpPr>
            <a:spLocks noChangeShapeType="1"/>
          </p:cNvSpPr>
          <p:nvPr/>
        </p:nvSpPr>
        <p:spPr bwMode="auto">
          <a:xfrm>
            <a:off x="6708775" y="42941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4" name="Line 41"/>
          <p:cNvSpPr>
            <a:spLocks noChangeShapeType="1"/>
          </p:cNvSpPr>
          <p:nvPr/>
        </p:nvSpPr>
        <p:spPr bwMode="auto">
          <a:xfrm>
            <a:off x="6708775" y="508635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5" name="Arc 42"/>
          <p:cNvSpPr>
            <a:spLocks/>
          </p:cNvSpPr>
          <p:nvPr/>
        </p:nvSpPr>
        <p:spPr bwMode="auto">
          <a:xfrm flipH="1">
            <a:off x="6291263" y="2278063"/>
            <a:ext cx="196850" cy="360362"/>
          </a:xfrm>
          <a:custGeom>
            <a:avLst/>
            <a:gdLst>
              <a:gd name="T0" fmla="*/ 2147483647 w 38464"/>
              <a:gd name="T1" fmla="*/ 0 h 43200"/>
              <a:gd name="T2" fmla="*/ 0 w 38464"/>
              <a:gd name="T3" fmla="*/ 2147483647 h 43200"/>
              <a:gd name="T4" fmla="*/ 2147483647 w 38464"/>
              <a:gd name="T5" fmla="*/ 2147483647 h 43200"/>
              <a:gd name="T6" fmla="*/ 0 60000 65536"/>
              <a:gd name="T7" fmla="*/ 0 60000 65536"/>
              <a:gd name="T8" fmla="*/ 0 60000 65536"/>
              <a:gd name="T9" fmla="*/ 0 w 38464"/>
              <a:gd name="T10" fmla="*/ 0 h 43200"/>
              <a:gd name="T11" fmla="*/ 38464 w 3846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64" h="43200" fill="none" extrusionOk="0">
                <a:moveTo>
                  <a:pt x="16863" y="0"/>
                </a:moveTo>
                <a:cubicBezTo>
                  <a:pt x="28793" y="0"/>
                  <a:pt x="38464" y="9670"/>
                  <a:pt x="38464" y="21600"/>
                </a:cubicBezTo>
                <a:cubicBezTo>
                  <a:pt x="38464" y="33529"/>
                  <a:pt x="28793" y="43200"/>
                  <a:pt x="16864" y="43200"/>
                </a:cubicBezTo>
                <a:cubicBezTo>
                  <a:pt x="10303" y="43200"/>
                  <a:pt x="4098" y="40218"/>
                  <a:pt x="-1" y="35096"/>
                </a:cubicBezTo>
              </a:path>
              <a:path w="38464" h="43200" stroke="0" extrusionOk="0">
                <a:moveTo>
                  <a:pt x="16863" y="0"/>
                </a:moveTo>
                <a:cubicBezTo>
                  <a:pt x="28793" y="0"/>
                  <a:pt x="38464" y="9670"/>
                  <a:pt x="38464" y="21600"/>
                </a:cubicBezTo>
                <a:cubicBezTo>
                  <a:pt x="38464" y="33529"/>
                  <a:pt x="28793" y="43200"/>
                  <a:pt x="16864" y="43200"/>
                </a:cubicBezTo>
                <a:cubicBezTo>
                  <a:pt x="10303" y="43200"/>
                  <a:pt x="4098" y="40218"/>
                  <a:pt x="-1" y="35096"/>
                </a:cubicBezTo>
                <a:lnTo>
                  <a:pt x="16864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Arc 43"/>
          <p:cNvSpPr>
            <a:spLocks/>
          </p:cNvSpPr>
          <p:nvPr/>
        </p:nvSpPr>
        <p:spPr bwMode="auto">
          <a:xfrm flipH="1">
            <a:off x="6361113" y="3429000"/>
            <a:ext cx="173037" cy="288925"/>
          </a:xfrm>
          <a:custGeom>
            <a:avLst/>
            <a:gdLst>
              <a:gd name="T0" fmla="*/ 2147483647 w 38464"/>
              <a:gd name="T1" fmla="*/ 0 h 43200"/>
              <a:gd name="T2" fmla="*/ 0 w 38464"/>
              <a:gd name="T3" fmla="*/ 2147483647 h 43200"/>
              <a:gd name="T4" fmla="*/ 2147483647 w 38464"/>
              <a:gd name="T5" fmla="*/ 2147483647 h 43200"/>
              <a:gd name="T6" fmla="*/ 0 60000 65536"/>
              <a:gd name="T7" fmla="*/ 0 60000 65536"/>
              <a:gd name="T8" fmla="*/ 0 60000 65536"/>
              <a:gd name="T9" fmla="*/ 0 w 38464"/>
              <a:gd name="T10" fmla="*/ 0 h 43200"/>
              <a:gd name="T11" fmla="*/ 38464 w 3846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64" h="43200" fill="none" extrusionOk="0">
                <a:moveTo>
                  <a:pt x="16863" y="0"/>
                </a:moveTo>
                <a:cubicBezTo>
                  <a:pt x="28793" y="0"/>
                  <a:pt x="38464" y="9670"/>
                  <a:pt x="38464" y="21600"/>
                </a:cubicBezTo>
                <a:cubicBezTo>
                  <a:pt x="38464" y="33529"/>
                  <a:pt x="28793" y="43200"/>
                  <a:pt x="16864" y="43200"/>
                </a:cubicBezTo>
                <a:cubicBezTo>
                  <a:pt x="10303" y="43200"/>
                  <a:pt x="4098" y="40218"/>
                  <a:pt x="-1" y="35096"/>
                </a:cubicBezTo>
              </a:path>
              <a:path w="38464" h="43200" stroke="0" extrusionOk="0">
                <a:moveTo>
                  <a:pt x="16863" y="0"/>
                </a:moveTo>
                <a:cubicBezTo>
                  <a:pt x="28793" y="0"/>
                  <a:pt x="38464" y="9670"/>
                  <a:pt x="38464" y="21600"/>
                </a:cubicBezTo>
                <a:cubicBezTo>
                  <a:pt x="38464" y="33529"/>
                  <a:pt x="28793" y="43200"/>
                  <a:pt x="16864" y="43200"/>
                </a:cubicBezTo>
                <a:cubicBezTo>
                  <a:pt x="10303" y="43200"/>
                  <a:pt x="4098" y="40218"/>
                  <a:pt x="-1" y="35096"/>
                </a:cubicBezTo>
                <a:lnTo>
                  <a:pt x="16864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7" name="Arc 44"/>
          <p:cNvSpPr>
            <a:spLocks/>
          </p:cNvSpPr>
          <p:nvPr/>
        </p:nvSpPr>
        <p:spPr bwMode="auto">
          <a:xfrm flipH="1">
            <a:off x="6256338" y="4149725"/>
            <a:ext cx="139700" cy="360363"/>
          </a:xfrm>
          <a:custGeom>
            <a:avLst/>
            <a:gdLst>
              <a:gd name="T0" fmla="*/ 2147483647 w 38464"/>
              <a:gd name="T1" fmla="*/ 0 h 43200"/>
              <a:gd name="T2" fmla="*/ 0 w 38464"/>
              <a:gd name="T3" fmla="*/ 2147483647 h 43200"/>
              <a:gd name="T4" fmla="*/ 2147483647 w 38464"/>
              <a:gd name="T5" fmla="*/ 2147483647 h 43200"/>
              <a:gd name="T6" fmla="*/ 0 60000 65536"/>
              <a:gd name="T7" fmla="*/ 0 60000 65536"/>
              <a:gd name="T8" fmla="*/ 0 60000 65536"/>
              <a:gd name="T9" fmla="*/ 0 w 38464"/>
              <a:gd name="T10" fmla="*/ 0 h 43200"/>
              <a:gd name="T11" fmla="*/ 38464 w 3846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64" h="43200" fill="none" extrusionOk="0">
                <a:moveTo>
                  <a:pt x="16863" y="0"/>
                </a:moveTo>
                <a:cubicBezTo>
                  <a:pt x="28793" y="0"/>
                  <a:pt x="38464" y="9670"/>
                  <a:pt x="38464" y="21600"/>
                </a:cubicBezTo>
                <a:cubicBezTo>
                  <a:pt x="38464" y="33529"/>
                  <a:pt x="28793" y="43200"/>
                  <a:pt x="16864" y="43200"/>
                </a:cubicBezTo>
                <a:cubicBezTo>
                  <a:pt x="10303" y="43200"/>
                  <a:pt x="4098" y="40218"/>
                  <a:pt x="-1" y="35096"/>
                </a:cubicBezTo>
              </a:path>
              <a:path w="38464" h="43200" stroke="0" extrusionOk="0">
                <a:moveTo>
                  <a:pt x="16863" y="0"/>
                </a:moveTo>
                <a:cubicBezTo>
                  <a:pt x="28793" y="0"/>
                  <a:pt x="38464" y="9670"/>
                  <a:pt x="38464" y="21600"/>
                </a:cubicBezTo>
                <a:cubicBezTo>
                  <a:pt x="38464" y="33529"/>
                  <a:pt x="28793" y="43200"/>
                  <a:pt x="16864" y="43200"/>
                </a:cubicBezTo>
                <a:cubicBezTo>
                  <a:pt x="10303" y="43200"/>
                  <a:pt x="4098" y="40218"/>
                  <a:pt x="-1" y="35096"/>
                </a:cubicBezTo>
                <a:lnTo>
                  <a:pt x="16864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5677" name="Text Box 45"/>
          <p:cNvSpPr txBox="1">
            <a:spLocks noChangeArrowheads="1"/>
          </p:cNvSpPr>
          <p:nvPr/>
        </p:nvSpPr>
        <p:spPr bwMode="auto">
          <a:xfrm>
            <a:off x="5364163" y="2189163"/>
            <a:ext cx="1323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“Self renewal”</a:t>
            </a:r>
          </a:p>
        </p:txBody>
      </p:sp>
      <p:sp>
        <p:nvSpPr>
          <p:cNvPr id="8239" name="Text Box 46"/>
          <p:cNvSpPr txBox="1">
            <a:spLocks noChangeArrowheads="1"/>
          </p:cNvSpPr>
          <p:nvPr/>
        </p:nvSpPr>
        <p:spPr bwMode="auto">
          <a:xfrm>
            <a:off x="7264400" y="2205038"/>
            <a:ext cx="1141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>
                <a:solidFill>
                  <a:srgbClr val="FFFF00"/>
                </a:solidFill>
                <a:latin typeface="Arial" pitchFamily="34" charset="0"/>
              </a:rPr>
              <a:t>“Stem cell”</a:t>
            </a:r>
          </a:p>
        </p:txBody>
      </p: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6948488" y="3213100"/>
            <a:ext cx="1196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000">
                <a:latin typeface="Arial" pitchFamily="34" charset="0"/>
              </a:rPr>
              <a:t>“Progenitor cell”</a:t>
            </a:r>
          </a:p>
        </p:txBody>
      </p:sp>
      <p:sp>
        <p:nvSpPr>
          <p:cNvPr id="8241" name="Text Box 48"/>
          <p:cNvSpPr txBox="1">
            <a:spLocks noChangeArrowheads="1"/>
          </p:cNvSpPr>
          <p:nvPr/>
        </p:nvSpPr>
        <p:spPr bwMode="auto">
          <a:xfrm>
            <a:off x="7164388" y="4005263"/>
            <a:ext cx="104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>
                <a:latin typeface="Arial" pitchFamily="34" charset="0"/>
              </a:rPr>
              <a:t>“TA cells”</a:t>
            </a:r>
          </a:p>
        </p:txBody>
      </p:sp>
      <p:sp>
        <p:nvSpPr>
          <p:cNvPr id="8242" name="Text Box 49"/>
          <p:cNvSpPr txBox="1">
            <a:spLocks noChangeArrowheads="1"/>
          </p:cNvSpPr>
          <p:nvPr/>
        </p:nvSpPr>
        <p:spPr bwMode="auto">
          <a:xfrm>
            <a:off x="5724525" y="6076950"/>
            <a:ext cx="194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>
                <a:latin typeface="Arial" pitchFamily="34" charset="0"/>
              </a:rPr>
              <a:t>“Differentiated cells”</a:t>
            </a:r>
          </a:p>
        </p:txBody>
      </p:sp>
      <p:sp>
        <p:nvSpPr>
          <p:cNvPr id="325682" name="AutoShape 50"/>
          <p:cNvSpPr>
            <a:spLocks noChangeArrowheads="1"/>
          </p:cNvSpPr>
          <p:nvPr/>
        </p:nvSpPr>
        <p:spPr bwMode="auto">
          <a:xfrm>
            <a:off x="4708525" y="2336800"/>
            <a:ext cx="800100" cy="3830638"/>
          </a:xfrm>
          <a:prstGeom prst="downArrow">
            <a:avLst>
              <a:gd name="adj1" fmla="val 50000"/>
              <a:gd name="adj2" fmla="val 119692"/>
            </a:avLst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lIns="90000" tIns="46800" rIns="90000" bIns="46800" anchor="ctr">
            <a:spAutoFit/>
          </a:bodyPr>
          <a:lstStyle/>
          <a:p>
            <a:pPr algn="ctr" defTabSz="449263">
              <a:buClr>
                <a:srgbClr val="FFFF00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Differentiation</a:t>
            </a:r>
          </a:p>
        </p:txBody>
      </p:sp>
      <p:sp>
        <p:nvSpPr>
          <p:cNvPr id="325683" name="AutoShape 51"/>
          <p:cNvSpPr>
            <a:spLocks noChangeArrowheads="1"/>
          </p:cNvSpPr>
          <p:nvPr/>
        </p:nvSpPr>
        <p:spPr bwMode="auto">
          <a:xfrm rot="10800000">
            <a:off x="8153400" y="2205038"/>
            <a:ext cx="739775" cy="3830637"/>
          </a:xfrm>
          <a:prstGeom prst="downArrow">
            <a:avLst>
              <a:gd name="adj1" fmla="val 50000"/>
              <a:gd name="adj2" fmla="val 129453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lIns="90000" tIns="46800" rIns="90000" bIns="46800" anchor="ctr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Pluripotency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F9369-E572-4F22-A0C8-E07000BD8142}" type="slidenum">
              <a:rPr lang="ar-SA"/>
              <a:pPr>
                <a:defRPr/>
              </a:pPr>
              <a:t>7</a:t>
            </a:fld>
            <a:endParaRPr lang="en-GB"/>
          </a:p>
        </p:txBody>
      </p:sp>
      <p:pic>
        <p:nvPicPr>
          <p:cNvPr id="14339" name="Picture 2" descr="Copy of DSC01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25" y="676275"/>
            <a:ext cx="76041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A6E0E-F6C7-4840-BB48-F517F01241C9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Picture 3" descr="Untitled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7390862" cy="48911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575" y="2000250"/>
            <a:ext cx="6392863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2988" y="214290"/>
            <a:ext cx="7705725" cy="1431925"/>
          </a:xfrm>
          <a:ln w="19050"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en-US" dirty="0" smtClean="0"/>
              <a:t>Cloning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Custom 7">
      <a:dk1>
        <a:srgbClr val="800080"/>
      </a:dk1>
      <a:lt1>
        <a:sysClr val="window" lastClr="FFFFFF"/>
      </a:lt1>
      <a:dk2>
        <a:srgbClr val="660066"/>
      </a:dk2>
      <a:lt2>
        <a:srgbClr val="D2D2D2"/>
      </a:lt2>
      <a:accent1>
        <a:srgbClr val="FE0AFF"/>
      </a:accent1>
      <a:accent2>
        <a:srgbClr val="E40059"/>
      </a:accent2>
      <a:accent3>
        <a:srgbClr val="00349E"/>
      </a:accent3>
      <a:accent4>
        <a:srgbClr val="2B71FF"/>
      </a:accent4>
      <a:accent5>
        <a:srgbClr val="005BD3"/>
      </a:accent5>
      <a:accent6>
        <a:srgbClr val="00349E"/>
      </a:accent6>
      <a:hlink>
        <a:srgbClr val="FFFFFF"/>
      </a:hlink>
      <a:folHlink>
        <a:srgbClr val="FF79C2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397</Words>
  <Application>Microsoft Office PowerPoint</Application>
  <PresentationFormat>On-screen Show (4:3)</PresentationFormat>
  <Paragraphs>112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Shimmer</vt:lpstr>
      <vt:lpstr> Cord Blood Stem Cells  </vt:lpstr>
      <vt:lpstr>What are Stem Cells?</vt:lpstr>
      <vt:lpstr>Types of Stem Cells</vt:lpstr>
      <vt:lpstr>Stem Cell Potency</vt:lpstr>
      <vt:lpstr>Kinds of Stem Cells</vt:lpstr>
      <vt:lpstr>What makes this cell special ? </vt:lpstr>
      <vt:lpstr>Slide 7</vt:lpstr>
      <vt:lpstr>Slide 8</vt:lpstr>
      <vt:lpstr>Cloning</vt:lpstr>
      <vt:lpstr>Slide 10</vt:lpstr>
      <vt:lpstr>Therapeutic Cloning</vt:lpstr>
      <vt:lpstr>Cord Blood Banking</vt:lpstr>
      <vt:lpstr>Slide 13</vt:lpstr>
      <vt:lpstr>Slide 14</vt:lpstr>
      <vt:lpstr>Slide 15</vt:lpstr>
    </vt:vector>
  </TitlesOfParts>
  <Company>AZR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B. Fauser</dc:creator>
  <cp:lastModifiedBy> </cp:lastModifiedBy>
  <cp:revision>527</cp:revision>
  <dcterms:created xsi:type="dcterms:W3CDTF">2006-03-13T15:36:44Z</dcterms:created>
  <dcterms:modified xsi:type="dcterms:W3CDTF">2010-04-21T01:42:48Z</dcterms:modified>
</cp:coreProperties>
</file>