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75" r:id="rId1"/>
  </p:sldMasterIdLst>
  <p:notesMasterIdLst>
    <p:notesMasterId r:id="rId80"/>
  </p:notesMasterIdLst>
  <p:handoutMasterIdLst>
    <p:handoutMasterId r:id="rId81"/>
  </p:handoutMasterIdLst>
  <p:sldIdLst>
    <p:sldId id="338" r:id="rId2"/>
    <p:sldId id="361" r:id="rId3"/>
    <p:sldId id="344" r:id="rId4"/>
    <p:sldId id="339" r:id="rId5"/>
    <p:sldId id="360" r:id="rId6"/>
    <p:sldId id="362" r:id="rId7"/>
    <p:sldId id="374" r:id="rId8"/>
    <p:sldId id="370" r:id="rId9"/>
    <p:sldId id="346" r:id="rId10"/>
    <p:sldId id="347" r:id="rId11"/>
    <p:sldId id="349" r:id="rId12"/>
    <p:sldId id="350" r:id="rId13"/>
    <p:sldId id="348" r:id="rId14"/>
    <p:sldId id="351" r:id="rId15"/>
    <p:sldId id="352" r:id="rId16"/>
    <p:sldId id="309" r:id="rId17"/>
    <p:sldId id="310" r:id="rId18"/>
    <p:sldId id="311" r:id="rId19"/>
    <p:sldId id="312" r:id="rId20"/>
    <p:sldId id="314" r:id="rId21"/>
    <p:sldId id="307" r:id="rId22"/>
    <p:sldId id="308" r:id="rId23"/>
    <p:sldId id="315" r:id="rId24"/>
    <p:sldId id="313" r:id="rId25"/>
    <p:sldId id="318" r:id="rId26"/>
    <p:sldId id="364" r:id="rId27"/>
    <p:sldId id="355" r:id="rId28"/>
    <p:sldId id="356" r:id="rId29"/>
    <p:sldId id="354" r:id="rId30"/>
    <p:sldId id="371" r:id="rId31"/>
    <p:sldId id="357" r:id="rId32"/>
    <p:sldId id="358" r:id="rId33"/>
    <p:sldId id="359" r:id="rId34"/>
    <p:sldId id="388" r:id="rId35"/>
    <p:sldId id="380" r:id="rId36"/>
    <p:sldId id="305" r:id="rId37"/>
    <p:sldId id="381" r:id="rId38"/>
    <p:sldId id="319" r:id="rId39"/>
    <p:sldId id="382" r:id="rId40"/>
    <p:sldId id="383" r:id="rId41"/>
    <p:sldId id="327" r:id="rId42"/>
    <p:sldId id="386" r:id="rId43"/>
    <p:sldId id="329" r:id="rId44"/>
    <p:sldId id="384" r:id="rId45"/>
    <p:sldId id="373" r:id="rId46"/>
    <p:sldId id="385" r:id="rId47"/>
    <p:sldId id="331" r:id="rId48"/>
    <p:sldId id="332" r:id="rId49"/>
    <p:sldId id="333" r:id="rId50"/>
    <p:sldId id="334" r:id="rId51"/>
    <p:sldId id="372" r:id="rId52"/>
    <p:sldId id="257" r:id="rId53"/>
    <p:sldId id="259" r:id="rId54"/>
    <p:sldId id="260" r:id="rId55"/>
    <p:sldId id="261" r:id="rId56"/>
    <p:sldId id="262" r:id="rId57"/>
    <p:sldId id="263" r:id="rId58"/>
    <p:sldId id="269" r:id="rId59"/>
    <p:sldId id="270" r:id="rId60"/>
    <p:sldId id="271" r:id="rId61"/>
    <p:sldId id="272" r:id="rId62"/>
    <p:sldId id="301" r:id="rId63"/>
    <p:sldId id="275" r:id="rId64"/>
    <p:sldId id="276" r:id="rId65"/>
    <p:sldId id="277" r:id="rId66"/>
    <p:sldId id="278" r:id="rId67"/>
    <p:sldId id="279" r:id="rId68"/>
    <p:sldId id="302" r:id="rId69"/>
    <p:sldId id="335" r:id="rId70"/>
    <p:sldId id="366" r:id="rId71"/>
    <p:sldId id="294" r:id="rId72"/>
    <p:sldId id="293" r:id="rId73"/>
    <p:sldId id="298" r:id="rId74"/>
    <p:sldId id="363" r:id="rId75"/>
    <p:sldId id="368" r:id="rId76"/>
    <p:sldId id="389" r:id="rId77"/>
    <p:sldId id="341" r:id="rId78"/>
    <p:sldId id="342" r:id="rId79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2BEF0"/>
    <a:srgbClr val="BDB8B1"/>
    <a:srgbClr val="FF00FF"/>
    <a:srgbClr val="FFFF00"/>
    <a:srgbClr val="819EF1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3301" autoAdjust="0"/>
    <p:restoredTop sz="88555" autoAdjust="0"/>
  </p:normalViewPr>
  <p:slideViewPr>
    <p:cSldViewPr>
      <p:cViewPr>
        <p:scale>
          <a:sx n="66" d="100"/>
          <a:sy n="66" d="100"/>
        </p:scale>
        <p:origin x="-10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67" d="100"/>
          <a:sy n="67" d="100"/>
        </p:scale>
        <p:origin x="-274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11CC24B-518C-43E3-8D64-0058D90301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28A013-9049-484A-9895-6F8DAB4EEF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5DFC8-C9E7-4B8E-A6B6-9642E6B0231E}" type="slidenum">
              <a:rPr lang="ar-SA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DF954-72B4-4C6B-944E-212C99843D04}" type="slidenum">
              <a:rPr lang="ar-SA" smtClean="0">
                <a:cs typeface="Arial" pitchFamily="34" charset="0"/>
              </a:rPr>
              <a:pPr/>
              <a:t>58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A7173-7847-4F6F-9FB8-EB2CA8DC8CCB}" type="slidenum">
              <a:rPr lang="ar-SA" smtClean="0">
                <a:cs typeface="Arial" pitchFamily="34" charset="0"/>
              </a:rPr>
              <a:pPr/>
              <a:t>75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4788C-0A57-4F27-8105-ADBDAC13763B}" type="slidenum">
              <a:rPr lang="ar-SA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6AAD7-A44C-4889-A631-02FEC0BD4810}" type="slidenum">
              <a:rPr lang="ar-SA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37B88-1F99-4F78-B6EC-FC7D512E367B}" type="slidenum">
              <a:rPr lang="ar-SA" smtClean="0">
                <a:cs typeface="Arial" pitchFamily="34" charset="0"/>
              </a:rPr>
              <a:pPr/>
              <a:t>39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38164-730D-4FBD-9A98-E4FC3768F796}" type="slidenum">
              <a:rPr lang="ar-SA" smtClean="0">
                <a:cs typeface="Arial" pitchFamily="34" charset="0"/>
              </a:rPr>
              <a:pPr/>
              <a:t>40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1972B-A456-4234-A6E7-D959E9D0BBB0}" type="slidenum">
              <a:rPr lang="ar-SA" smtClean="0">
                <a:cs typeface="Arial" pitchFamily="34" charset="0"/>
              </a:rPr>
              <a:pPr/>
              <a:t>44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9CA3F-A9F5-4F80-82FD-A74A79BD064A}" type="slidenum">
              <a:rPr lang="en-AU" smtClean="0">
                <a:cs typeface="Arial" pitchFamily="34" charset="0"/>
              </a:rPr>
              <a:pPr/>
              <a:t>45</a:t>
            </a:fld>
            <a:endParaRPr lang="en-AU" smtClean="0"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68338"/>
            <a:ext cx="4616450" cy="3462337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2925"/>
            <a:ext cx="5029200" cy="4127500"/>
          </a:xfrm>
          <a:noFill/>
          <a:ln/>
        </p:spPr>
        <p:txBody>
          <a:bodyPr lIns="92075" tIns="46038" rIns="92075" bIns="46038"/>
          <a:lstStyle/>
          <a:p>
            <a:endParaRPr lang="en-A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9304E-58E0-495D-97AF-C2BF8A899E62}" type="slidenum">
              <a:rPr lang="ar-SA" smtClean="0">
                <a:cs typeface="Arial" pitchFamily="34" charset="0"/>
              </a:rPr>
              <a:pPr/>
              <a:t>46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441E8-2AA7-471D-943A-E1E21E8C37DB}" type="slidenum">
              <a:rPr lang="en-AU" smtClean="0">
                <a:cs typeface="Arial" pitchFamily="34" charset="0"/>
              </a:rPr>
              <a:pPr/>
              <a:t>51</a:t>
            </a:fld>
            <a:endParaRPr lang="en-AU" smtClean="0"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68338"/>
            <a:ext cx="4616450" cy="3462337"/>
          </a:xfrm>
          <a:ln w="12700"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2925"/>
            <a:ext cx="5029200" cy="4127500"/>
          </a:xfrm>
          <a:noFill/>
          <a:ln/>
        </p:spPr>
        <p:txBody>
          <a:bodyPr lIns="92075" tIns="46038" rIns="92075" bIns="46038"/>
          <a:lstStyle/>
          <a:p>
            <a:endParaRPr lang="en-A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06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Tahoma" pitchFamily="34" charset="0"/>
              </a:defRPr>
            </a:lvl1pPr>
          </a:lstStyle>
          <a:p>
            <a:pPr>
              <a:defRPr/>
            </a:pPr>
            <a:fld id="{63607CBD-72C4-4F6F-B4C3-59C31AC7FA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03494-FF40-4828-B0B9-458E18E067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04813"/>
            <a:ext cx="1925638" cy="569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404813"/>
            <a:ext cx="5627687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B130-5232-4210-9C1E-3A668B98B6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A9ED-53FC-4B32-8779-EDE70B5D38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7057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BBF14-094D-413F-B7EB-65E1430F0F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DD65-FD8C-4E33-A0CA-9F56691022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5F17-D2F0-41D7-93E5-F5720DC62E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9CD5-8BC0-47E3-8C0E-DFF049FF95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7B81-C145-4427-A751-432D4431EC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6301-606D-4869-B634-6EA658CE1E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B105-8502-4B7F-A8D3-689BE96E21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0851-AE83-44A2-9EB7-07312BB61A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AB39-5477-4303-94E2-7D038E405C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D182-8D9F-48A5-8F51-8EDA515F6C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513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7705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8757A2-B24A-4A69-9C74-634E2731DD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0" y="0"/>
            <a:ext cx="857224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06" y="2006167"/>
            <a:ext cx="71438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</a:p>
          <a:p>
            <a:pPr algn="ctr">
              <a:defRPr/>
            </a:pP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</a:p>
          <a:p>
            <a:pPr algn="ctr">
              <a:defRPr/>
            </a:pPr>
            <a:r>
              <a:rPr lang="en-US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</a:p>
        </p:txBody>
      </p:sp>
      <p:pic>
        <p:nvPicPr>
          <p:cNvPr id="5132" name="Picture 20" descr="0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700088" y="-428625"/>
            <a:ext cx="22748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990600"/>
            <a:ext cx="982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en-GB" sz="3200" b="1" dirty="0" err="1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Thrombophilic</a:t>
            </a:r>
            <a:r>
              <a:rPr lang="en-GB" sz="3200" b="1" dirty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&amp; Immune Factors</a:t>
            </a:r>
          </a:p>
          <a:p>
            <a:pPr algn="ctr" rtl="1">
              <a:defRPr/>
            </a:pPr>
            <a:r>
              <a:rPr lang="en-GB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Pregnancy Loss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rtl="1">
              <a:defRPr/>
            </a:pPr>
            <a:endParaRPr lang="en-GB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51556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20988"/>
            <a:ext cx="3492500" cy="30559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rgbClr val="000000"/>
            </a:outerShdw>
          </a:effec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795838" y="2667497"/>
            <a:ext cx="4500562" cy="34285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EFF925"/>
                </a:solidFill>
                <a:cs typeface="Arial" charset="0"/>
              </a:rPr>
              <a:t>Marwan</a:t>
            </a:r>
            <a:r>
              <a:rPr lang="en-US" sz="2400" b="1" dirty="0" smtClean="0">
                <a:solidFill>
                  <a:srgbClr val="EFF925"/>
                </a:solidFill>
                <a:cs typeface="Arial" charset="0"/>
              </a:rPr>
              <a:t> Al-</a:t>
            </a:r>
            <a:r>
              <a:rPr lang="en-US" sz="2400" b="1" dirty="0" err="1" smtClean="0">
                <a:solidFill>
                  <a:srgbClr val="EFF925"/>
                </a:solidFill>
                <a:cs typeface="Arial" charset="0"/>
              </a:rPr>
              <a:t>Halabi</a:t>
            </a:r>
            <a:r>
              <a:rPr lang="en-US" sz="2400" b="1" dirty="0" smtClean="0">
                <a:solidFill>
                  <a:srgbClr val="EFF925"/>
                </a:solidFill>
                <a:cs typeface="Arial" charset="0"/>
              </a:rPr>
              <a:t> MD. PhD</a:t>
            </a:r>
          </a:p>
          <a:p>
            <a:pPr>
              <a:lnSpc>
                <a:spcPct val="125000"/>
              </a:lnSpc>
              <a:spcBef>
                <a:spcPct val="50000"/>
              </a:spcBef>
              <a:defRPr/>
            </a:pPr>
            <a:r>
              <a:rPr lang="en-GB" b="1" dirty="0" smtClean="0">
                <a:cs typeface="Arial" charset="0"/>
              </a:rPr>
              <a:t>Professor in Faculty of Medicine </a:t>
            </a:r>
          </a:p>
          <a:p>
            <a:pPr>
              <a:lnSpc>
                <a:spcPct val="125000"/>
              </a:lnSpc>
              <a:defRPr/>
            </a:pPr>
            <a:r>
              <a:rPr lang="en-GB" b="1" dirty="0" smtClean="0">
                <a:cs typeface="Arial" charset="0"/>
              </a:rPr>
              <a:t>Damascus -  University</a:t>
            </a:r>
          </a:p>
          <a:p>
            <a:pPr>
              <a:lnSpc>
                <a:spcPct val="125000"/>
              </a:lnSpc>
              <a:defRPr/>
            </a:pPr>
            <a:endParaRPr lang="en-GB" b="1" dirty="0" smtClean="0">
              <a:cs typeface="Arial" charset="0"/>
            </a:endParaRPr>
          </a:p>
          <a:p>
            <a:pPr>
              <a:lnSpc>
                <a:spcPct val="125000"/>
              </a:lnSpc>
              <a:defRPr/>
            </a:pPr>
            <a:r>
              <a:rPr lang="en-GB" b="1" dirty="0" smtClean="0">
                <a:cs typeface="Arial" charset="0"/>
              </a:rPr>
              <a:t>And</a:t>
            </a:r>
            <a:endParaRPr lang="en-US" b="1" dirty="0" smtClean="0">
              <a:cs typeface="Arial" charset="0"/>
            </a:endParaRPr>
          </a:p>
          <a:p>
            <a:pPr rtl="1">
              <a:lnSpc>
                <a:spcPct val="125000"/>
              </a:lnSpc>
              <a:defRPr/>
            </a:pPr>
            <a:endParaRPr lang="en-US" b="1" dirty="0" smtClean="0">
              <a:cs typeface="Arial" charset="0"/>
            </a:endParaRPr>
          </a:p>
          <a:p>
            <a:pPr rtl="1">
              <a:lnSpc>
                <a:spcPct val="125000"/>
              </a:lnSpc>
              <a:defRPr/>
            </a:pPr>
            <a:r>
              <a:rPr lang="en-US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Medical Director</a:t>
            </a:r>
            <a:r>
              <a:rPr lang="en-US" b="1" dirty="0" smtClean="0">
                <a:cs typeface="Arial" charset="0"/>
              </a:rPr>
              <a:t> </a:t>
            </a:r>
          </a:p>
          <a:p>
            <a:pPr rtl="1">
              <a:lnSpc>
                <a:spcPct val="125000"/>
              </a:lnSpc>
              <a:defRPr/>
            </a:pPr>
            <a:r>
              <a:rPr lang="en-US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Orient Hospital </a:t>
            </a:r>
          </a:p>
          <a:p>
            <a:pPr rtl="1">
              <a:lnSpc>
                <a:spcPct val="125000"/>
              </a:lnSpc>
              <a:defRPr/>
            </a:pPr>
            <a:r>
              <a:rPr lang="en-US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assisted Reproduction center </a:t>
            </a:r>
            <a:endParaRPr lang="en-US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282A7-444C-4003-8249-5C3AB38E93E8}" type="slidenum">
              <a:rPr lang="ar-SA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800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Classical Definition of The Immune System 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28813"/>
            <a:ext cx="7543800" cy="4929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- </a:t>
            </a:r>
            <a:r>
              <a:rPr lang="en-US" dirty="0">
                <a:solidFill>
                  <a:srgbClr val="00FF00"/>
                </a:solidFill>
              </a:rPr>
              <a:t>Innate Immune response </a:t>
            </a:r>
            <a:r>
              <a:rPr lang="en-US" dirty="0" smtClean="0">
                <a:solidFill>
                  <a:srgbClr val="00FF00"/>
                </a:solidFill>
              </a:rPr>
              <a:t>.</a:t>
            </a:r>
          </a:p>
          <a:p>
            <a:pPr lvl="2">
              <a:defRPr/>
            </a:pPr>
            <a:r>
              <a:rPr lang="en-US" dirty="0" smtClean="0"/>
              <a:t>Macrophage </a:t>
            </a:r>
          </a:p>
          <a:p>
            <a:pPr lvl="2">
              <a:defRPr/>
            </a:pPr>
            <a:r>
              <a:rPr lang="en-US" dirty="0" smtClean="0"/>
              <a:t>Granulocyte </a:t>
            </a:r>
          </a:p>
          <a:p>
            <a:pPr lvl="2">
              <a:buFont typeface="Wingdings" pitchFamily="2" charset="2"/>
              <a:buNone/>
              <a:defRPr/>
            </a:pPr>
            <a:endParaRPr lang="en-US" sz="1200" dirty="0" smtClean="0"/>
          </a:p>
          <a:p>
            <a:pPr lvl="2">
              <a:defRPr/>
            </a:pPr>
            <a:r>
              <a:rPr lang="en-US" dirty="0" smtClean="0"/>
              <a:t>They patrol and </a:t>
            </a:r>
            <a:r>
              <a:rPr lang="en-US" dirty="0" err="1" smtClean="0"/>
              <a:t>phagocytize</a:t>
            </a:r>
            <a:r>
              <a:rPr lang="en-US" dirty="0" smtClean="0"/>
              <a:t> foreign material .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rgbClr val="00FF00"/>
                </a:solidFill>
              </a:rPr>
              <a:t>Adaptive </a:t>
            </a:r>
            <a:r>
              <a:rPr lang="en-US" dirty="0">
                <a:solidFill>
                  <a:srgbClr val="00FF00"/>
                </a:solidFill>
              </a:rPr>
              <a:t>immune response </a:t>
            </a:r>
            <a:r>
              <a:rPr lang="ar-SY" dirty="0" smtClean="0">
                <a:solidFill>
                  <a:srgbClr val="00FF00"/>
                </a:solidFill>
                <a:cs typeface="Tahoma" pitchFamily="34" charset="0"/>
              </a:rPr>
              <a:t>.</a:t>
            </a:r>
            <a:endParaRPr lang="en-US" dirty="0" smtClean="0">
              <a:solidFill>
                <a:srgbClr val="00FF00"/>
              </a:solidFill>
              <a:cs typeface="Tahoma" pitchFamily="34" charset="0"/>
            </a:endParaRPr>
          </a:p>
          <a:p>
            <a:pPr lvl="2">
              <a:defRPr/>
            </a:pPr>
            <a:r>
              <a:rPr lang="en-US" dirty="0" smtClean="0"/>
              <a:t>Cellular: </a:t>
            </a:r>
            <a:r>
              <a:rPr lang="en-US" dirty="0" err="1" smtClean="0"/>
              <a:t>cytolytic</a:t>
            </a:r>
            <a:r>
              <a:rPr lang="en-US" dirty="0" smtClean="0"/>
              <a:t> response by Natural Killer and </a:t>
            </a:r>
            <a:r>
              <a:rPr lang="en-US" dirty="0" err="1" smtClean="0"/>
              <a:t>cytotoxic</a:t>
            </a:r>
            <a:r>
              <a:rPr lang="en-US" dirty="0" smtClean="0"/>
              <a:t> T cells . </a:t>
            </a:r>
          </a:p>
          <a:p>
            <a:pPr lvl="2">
              <a:buFont typeface="Wingdings" pitchFamily="2" charset="2"/>
              <a:buNone/>
              <a:defRPr/>
            </a:pPr>
            <a:endParaRPr lang="en-US" sz="1200" dirty="0" smtClean="0"/>
          </a:p>
          <a:p>
            <a:pPr lvl="2">
              <a:defRPr/>
            </a:pPr>
            <a:r>
              <a:rPr lang="en-US" dirty="0" err="1" smtClean="0"/>
              <a:t>Humoral</a:t>
            </a:r>
            <a:r>
              <a:rPr lang="en-US" dirty="0" smtClean="0"/>
              <a:t>: Antibody Production by cells </a:t>
            </a:r>
          </a:p>
          <a:p>
            <a:pPr>
              <a:buFontTx/>
              <a:buChar char="-"/>
              <a:defRPr/>
            </a:pPr>
            <a:endParaRPr lang="en-US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E0E20-9E0A-41C8-8344-E5E6285786DB}" type="slidenum">
              <a:rPr lang="ar-SA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ntitled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765175"/>
            <a:ext cx="7862887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3CC60-DEDA-4A5B-B36B-32470BF7291C}" type="slidenum">
              <a:rPr lang="ar-SA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5175"/>
            <a:ext cx="793908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A6690-0919-487F-A3F9-B842C6C9EED4}" type="slidenum">
              <a:rPr lang="ar-SA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44475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Adaptive immune </a:t>
            </a:r>
            <a:r>
              <a:rPr lang="en-US" sz="4400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response</a:t>
            </a:r>
            <a:endParaRPr lang="en-US" sz="4400" kern="1200" dirty="0">
              <a:solidFill>
                <a:srgbClr val="FFFF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499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93925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FF00"/>
                </a:solidFill>
              </a:rPr>
              <a:t>T helper cells 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		</a:t>
            </a:r>
            <a:r>
              <a:rPr lang="en-US" sz="2400" dirty="0"/>
              <a:t>- TH1: Interferon gamma – to increases cell- 	mediated immune response and inhibits the 	</a:t>
            </a:r>
            <a:r>
              <a:rPr lang="en-US" sz="2400" dirty="0" err="1"/>
              <a:t>humoral</a:t>
            </a:r>
            <a:r>
              <a:rPr lang="en-US" sz="2400" dirty="0"/>
              <a:t> immune response.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	- TH2: Interleukin 4- to increase </a:t>
            </a:r>
            <a:r>
              <a:rPr lang="en-US" sz="2400" dirty="0" err="1"/>
              <a:t>humoral</a:t>
            </a:r>
            <a:r>
              <a:rPr lang="en-US" sz="2400" dirty="0"/>
              <a:t> 	immune response and inhibits the cell mediated 	immune response. </a:t>
            </a: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dirty="0">
                <a:solidFill>
                  <a:srgbClr val="00FF00"/>
                </a:solidFill>
              </a:rPr>
              <a:t>Is highly specific and MHC dependent 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B4F15-25BF-439F-AD0C-4D812CB2E0B3}" type="slidenum">
              <a:rPr lang="ar-SA"/>
              <a:pPr>
                <a:defRPr/>
              </a:pPr>
              <a:t>13</a:t>
            </a:fld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5" y="244475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Arial" charset="0"/>
              </a:rPr>
              <a:t>Immunology of Pregnancy 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>
              <a:defRPr/>
            </a:pPr>
            <a:r>
              <a:rPr lang="en-US" dirty="0"/>
              <a:t>Mechanical Barrier . </a:t>
            </a:r>
          </a:p>
          <a:p>
            <a:pPr>
              <a:defRPr/>
            </a:pPr>
            <a:r>
              <a:rPr lang="en-US" dirty="0"/>
              <a:t>Suppression of the maternal Immune System .</a:t>
            </a:r>
          </a:p>
          <a:p>
            <a:pPr>
              <a:defRPr/>
            </a:pPr>
            <a:r>
              <a:rPr lang="en-US" dirty="0"/>
              <a:t>Absence of MHC class I molecules .</a:t>
            </a:r>
          </a:p>
          <a:p>
            <a:pPr>
              <a:defRPr/>
            </a:pPr>
            <a:r>
              <a:rPr lang="en-US" dirty="0"/>
              <a:t>Th-2 type immune response </a:t>
            </a:r>
          </a:p>
          <a:p>
            <a:pPr>
              <a:defRPr/>
            </a:pPr>
            <a:r>
              <a:rPr lang="en-US" dirty="0"/>
              <a:t>Local Immune suppression 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	- </a:t>
            </a:r>
            <a:r>
              <a:rPr lang="en-US" dirty="0" err="1"/>
              <a:t>Fas</a:t>
            </a:r>
            <a:r>
              <a:rPr lang="en-US" dirty="0"/>
              <a:t>/</a:t>
            </a:r>
            <a:r>
              <a:rPr lang="en-US" dirty="0" err="1"/>
              <a:t>Fas</a:t>
            </a:r>
            <a:r>
              <a:rPr lang="en-US" dirty="0"/>
              <a:t> </a:t>
            </a:r>
            <a:r>
              <a:rPr lang="en-US" dirty="0" err="1"/>
              <a:t>Ligand</a:t>
            </a:r>
            <a:r>
              <a:rPr lang="en-US" dirty="0"/>
              <a:t> system 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	- Macrophages and cytokines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55FD7-649E-4FAA-9917-0D2AAF7FB482}" type="slidenum">
              <a:rPr lang="ar-SA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20775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800" b="1">
                <a:solidFill>
                  <a:srgbClr val="FFFF00"/>
                </a:solidFill>
                <a:latin typeface="Times New Roman" pitchFamily="18" charset="0"/>
              </a:rPr>
              <a:t>Auto – Immune  Factors</a:t>
            </a:r>
          </a:p>
        </p:txBody>
      </p:sp>
      <p:sp>
        <p:nvSpPr>
          <p:cNvPr id="862211" name="Rectangle 3"/>
          <p:cNvSpPr>
            <a:spLocks noChangeArrowheads="1"/>
          </p:cNvSpPr>
          <p:nvPr/>
        </p:nvSpPr>
        <p:spPr bwMode="auto">
          <a:xfrm>
            <a:off x="1143000" y="1981200"/>
            <a:ext cx="754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- Anti </a:t>
            </a:r>
            <a:r>
              <a:rPr lang="en-GB" sz="3200" dirty="0" err="1">
                <a:latin typeface="+mj-lt"/>
                <a:cs typeface="Arial" charset="0"/>
              </a:rPr>
              <a:t>phospholipid</a:t>
            </a:r>
            <a:r>
              <a:rPr lang="en-GB" sz="3200" dirty="0">
                <a:latin typeface="+mj-lt"/>
                <a:cs typeface="Arial" charset="0"/>
              </a:rPr>
              <a:t> antibodies (APL).</a:t>
            </a:r>
          </a:p>
          <a:p>
            <a:pPr>
              <a:lnSpc>
                <a:spcPct val="200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- Anti Thyroid antibodies (ATA)</a:t>
            </a:r>
          </a:p>
          <a:p>
            <a:pPr>
              <a:lnSpc>
                <a:spcPct val="200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- Anti Nuclear antibodies (ANA).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A2E15-F996-4DE9-A5E9-713C5C2C9C7A}" type="slidenum">
              <a:rPr lang="ar-SA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35275"/>
            <a:ext cx="8382000" cy="1431925"/>
          </a:xfrm>
        </p:spPr>
        <p:txBody>
          <a:bodyPr/>
          <a:lstStyle/>
          <a:p>
            <a:pPr>
              <a:defRPr/>
            </a:pPr>
            <a:r>
              <a:rPr lang="en-US" sz="7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7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5178D-DA0D-45B3-BEB2-84A747CB6EDE}" type="slidenum">
              <a:rPr lang="ar-SA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153400" cy="1246188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001000" cy="4114800"/>
          </a:xfrm>
        </p:spPr>
        <p:txBody>
          <a:bodyPr/>
          <a:lstStyle/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4000" dirty="0"/>
              <a:t>In the </a:t>
            </a:r>
            <a:r>
              <a:rPr lang="en-US" sz="4000" dirty="0" err="1"/>
              <a:t>antiphospholipid</a:t>
            </a:r>
            <a:r>
              <a:rPr lang="en-US" sz="4000" dirty="0"/>
              <a:t> antibody syndrome the body recognizes phospholipids (part of a cell's membrane) as foreign and produces antibodies against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F8125-6230-4677-8FE4-9DF0FA480AFC}" type="slidenum">
              <a:rPr lang="ar-SA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80010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400" dirty="0"/>
              <a:t>APA syndrome is an acquired autoimmune </a:t>
            </a:r>
            <a:r>
              <a:rPr lang="en-US" sz="3400" dirty="0" smtClean="0"/>
              <a:t>Factor </a:t>
            </a:r>
            <a:r>
              <a:rPr lang="en-US" sz="3400" dirty="0"/>
              <a:t>in which vascular thrombosis and/or recurrent pregnancy losses occur in patients having laboratory evidence for antibodies against phospholipids or </a:t>
            </a:r>
            <a:r>
              <a:rPr lang="en-US" sz="3400" dirty="0" err="1"/>
              <a:t>phospholipid</a:t>
            </a:r>
            <a:r>
              <a:rPr lang="en-US" sz="3400" dirty="0"/>
              <a:t>-binding protein cofactors in their blood.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D0AB-089E-4F15-B11F-D73D3CBB6A4E}" type="slidenum">
              <a:rPr lang="ar-SA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2130425"/>
            <a:ext cx="7848600" cy="4651375"/>
          </a:xfrm>
        </p:spPr>
        <p:txBody>
          <a:bodyPr/>
          <a:lstStyle/>
          <a:p>
            <a:pPr marL="4763" indent="-4763">
              <a:buFont typeface="Wingdings" pitchFamily="2" charset="2"/>
              <a:buNone/>
              <a:defRPr/>
            </a:pPr>
            <a:r>
              <a:rPr lang="en-US" dirty="0" err="1"/>
              <a:t>Antiphospholipid</a:t>
            </a:r>
            <a:r>
              <a:rPr lang="en-US" dirty="0"/>
              <a:t> antibodies are a family of approximately </a:t>
            </a:r>
            <a:r>
              <a:rPr lang="en-US" dirty="0" smtClean="0"/>
              <a:t>21 </a:t>
            </a:r>
            <a:r>
              <a:rPr lang="en-US" dirty="0"/>
              <a:t>antibodies directed against negatively charged </a:t>
            </a:r>
            <a:r>
              <a:rPr lang="en-US" dirty="0" err="1"/>
              <a:t>phospholipid</a:t>
            </a:r>
            <a:r>
              <a:rPr lang="en-US" dirty="0"/>
              <a:t> binding proteins.</a:t>
            </a:r>
          </a:p>
          <a:p>
            <a:pPr marL="4763" indent="-4763">
              <a:buFont typeface="Wingdings" pitchFamily="2" charset="2"/>
              <a:buNone/>
              <a:defRPr/>
            </a:pPr>
            <a:r>
              <a:rPr lang="en-US" dirty="0"/>
              <a:t>only the </a:t>
            </a:r>
            <a:r>
              <a:rPr lang="en-US" dirty="0">
                <a:solidFill>
                  <a:srgbClr val="00FF00"/>
                </a:solidFill>
              </a:rPr>
              <a:t>Lupus Anticoagulant</a:t>
            </a:r>
            <a:r>
              <a:rPr lang="en-US" dirty="0"/>
              <a:t> and </a:t>
            </a:r>
            <a:r>
              <a:rPr lang="en-US" dirty="0" err="1">
                <a:solidFill>
                  <a:srgbClr val="00FF00"/>
                </a:solidFill>
              </a:rPr>
              <a:t>Anticardiolipin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antibodies (</a:t>
            </a:r>
            <a:r>
              <a:rPr lang="en-US" dirty="0" err="1"/>
              <a:t>IgG</a:t>
            </a:r>
            <a:r>
              <a:rPr lang="en-US" dirty="0"/>
              <a:t> and </a:t>
            </a:r>
            <a:r>
              <a:rPr lang="en-US" dirty="0" err="1"/>
              <a:t>IgM</a:t>
            </a:r>
            <a:r>
              <a:rPr lang="en-US" dirty="0"/>
              <a:t> subclass, but not </a:t>
            </a:r>
            <a:r>
              <a:rPr lang="en-US" dirty="0" err="1"/>
              <a:t>IgA</a:t>
            </a:r>
            <a:r>
              <a:rPr lang="en-US" dirty="0"/>
              <a:t>) have been shown to be of clinical significance.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7F27A-F964-4F76-9BA3-53C232FD6B28}" type="slidenum">
              <a:rPr lang="ar-SA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altLang="ko-KR" sz="4800" dirty="0" smtClean="0">
                <a:latin typeface="Times New Roman" pitchFamily="18" charset="0"/>
                <a:cs typeface="Times New Roman" pitchFamily="18" charset="0"/>
              </a:rPr>
              <a:t>Recurrent Pregnancy Loss</a:t>
            </a:r>
            <a:endParaRPr lang="en-US" altLang="ko-K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33588"/>
            <a:ext cx="8077200" cy="4519612"/>
          </a:xfrm>
        </p:spPr>
        <p:txBody>
          <a:bodyPr>
            <a:normAutofit fontScale="92500" lnSpcReduction="10000"/>
          </a:bodyPr>
          <a:lstStyle/>
          <a:p>
            <a:pPr marL="174625" indent="0">
              <a:defRPr/>
            </a:pPr>
            <a:r>
              <a:rPr lang="en-US" altLang="ko-KR" dirty="0" smtClean="0"/>
              <a:t>Definition : 3 or more clinically recognized pregnancy losses before 20wks from LMP.</a:t>
            </a:r>
          </a:p>
          <a:p>
            <a:pPr marL="174625" indent="0">
              <a:buFont typeface="Wingdings" pitchFamily="2" charset="2"/>
              <a:buNone/>
              <a:defRPr/>
            </a:pPr>
            <a:endParaRPr lang="en-US" altLang="ko-KR" dirty="0" smtClean="0"/>
          </a:p>
          <a:p>
            <a:pPr marL="174625" indent="0">
              <a:defRPr/>
            </a:pPr>
            <a:r>
              <a:rPr lang="en-US" altLang="ko-KR" dirty="0" smtClean="0"/>
              <a:t>Clinical investigation should be started after two consecutive spontaneous abortions, especially</a:t>
            </a:r>
            <a:br>
              <a:rPr lang="en-US" altLang="ko-KR" dirty="0" smtClean="0"/>
            </a:br>
            <a:endParaRPr lang="en-US" altLang="ko-KR" dirty="0" smtClean="0"/>
          </a:p>
          <a:p>
            <a:pPr marL="174625" lvl="1" indent="0">
              <a:buFontTx/>
              <a:buNone/>
              <a:defRPr/>
            </a:pPr>
            <a:r>
              <a:rPr lang="en-US" altLang="ko-KR" dirty="0" smtClean="0"/>
              <a:t>when fetal heart activity had been identified prior to the pregnancy loss</a:t>
            </a:r>
          </a:p>
          <a:p>
            <a:pPr marL="174625" lvl="1" indent="0">
              <a:buFontTx/>
              <a:buNone/>
              <a:defRPr/>
            </a:pPr>
            <a:r>
              <a:rPr lang="en-US" altLang="ko-KR" dirty="0" smtClean="0"/>
              <a:t>when the women is older than 35 yrs of age</a:t>
            </a:r>
          </a:p>
          <a:p>
            <a:pPr marL="174625" lvl="1" indent="0">
              <a:buFontTx/>
              <a:buNone/>
              <a:defRPr/>
            </a:pPr>
            <a:r>
              <a:rPr lang="en-US" altLang="ko-KR" dirty="0" smtClean="0"/>
              <a:t>when the couple has had difficulty conceiving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A998C-FAD9-4971-BE40-204BC9FB148F}" type="slidenum">
              <a:rPr lang="ar-SA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924800" cy="4572000"/>
          </a:xfrm>
        </p:spPr>
        <p:txBody>
          <a:bodyPr/>
          <a:lstStyle/>
          <a:p>
            <a:pPr marL="61913" indent="-4763">
              <a:buFont typeface="Wingdings" pitchFamily="2" charset="2"/>
              <a:buNone/>
              <a:tabLst>
                <a:tab pos="112713" algn="l"/>
              </a:tabLst>
              <a:defRPr/>
            </a:pPr>
            <a:r>
              <a:rPr lang="en-US" sz="3500" dirty="0"/>
              <a:t>The mechanism of </a:t>
            </a:r>
            <a:r>
              <a:rPr lang="en-US" sz="3500" dirty="0" err="1"/>
              <a:t>aPL</a:t>
            </a:r>
            <a:r>
              <a:rPr lang="en-US" sz="3500" dirty="0"/>
              <a:t>-associated pregnancy loss is related to the adverse  effect of these antibodies on: </a:t>
            </a:r>
          </a:p>
          <a:p>
            <a:pPr marL="61913" indent="-4763">
              <a:tabLst>
                <a:tab pos="112713" algn="l"/>
              </a:tabLst>
              <a:defRPr/>
            </a:pPr>
            <a:r>
              <a:rPr lang="en-US" sz="3500" dirty="0"/>
              <a:t> embryonic implantation.</a:t>
            </a:r>
          </a:p>
          <a:p>
            <a:pPr marL="61913" indent="-4763">
              <a:tabLst>
                <a:tab pos="112713" algn="l"/>
              </a:tabLst>
              <a:defRPr/>
            </a:pPr>
            <a:r>
              <a:rPr lang="en-US" sz="3500" dirty="0"/>
              <a:t> </a:t>
            </a:r>
            <a:r>
              <a:rPr lang="en-US" sz="3500" dirty="0" err="1"/>
              <a:t>trophoblast</a:t>
            </a:r>
            <a:r>
              <a:rPr lang="en-US" sz="3500" dirty="0"/>
              <a:t> function.</a:t>
            </a:r>
          </a:p>
          <a:p>
            <a:pPr marL="61913" indent="-4763">
              <a:tabLst>
                <a:tab pos="112713" algn="l"/>
              </a:tabLst>
              <a:defRPr/>
            </a:pPr>
            <a:r>
              <a:rPr lang="en-US" sz="3500" dirty="0"/>
              <a:t> </a:t>
            </a:r>
            <a:r>
              <a:rPr lang="en-US" sz="3500" dirty="0" err="1"/>
              <a:t>trophoblast</a:t>
            </a:r>
            <a:r>
              <a:rPr lang="en-US" sz="3500" dirty="0"/>
              <a:t> differentiation. </a:t>
            </a:r>
          </a:p>
          <a:p>
            <a:pPr marL="61913" indent="-4763">
              <a:tabLst>
                <a:tab pos="112713" algn="l"/>
              </a:tabLst>
              <a:defRPr/>
            </a:pPr>
            <a:r>
              <a:rPr lang="en-US" sz="3500" dirty="0"/>
              <a:t> placental </a:t>
            </a:r>
            <a:r>
              <a:rPr lang="en-US" sz="3500" dirty="0" err="1"/>
              <a:t>vasculopathy</a:t>
            </a:r>
            <a:r>
              <a:rPr lang="en-US" sz="3500" dirty="0"/>
              <a:t>.</a:t>
            </a:r>
            <a:r>
              <a:rPr lang="en-US" sz="39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6B5FE-E6E0-48C7-A01B-A66E0B66CFED}" type="slidenum">
              <a:rPr lang="ar-SA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Placental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Vasculopathy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33613"/>
            <a:ext cx="7924800" cy="35575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Placental pathologists use the term placental </a:t>
            </a:r>
            <a:r>
              <a:rPr lang="en-US" sz="3600" dirty="0" err="1"/>
              <a:t>vasculopathy</a:t>
            </a:r>
            <a:r>
              <a:rPr lang="en-US" sz="3600" dirty="0"/>
              <a:t> to describe pathological placental changes were found to be associated with some clinical conditions such as preeclampsia, IUGR, placental abruption and some cases of fetal loss and preterm labor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1C65-4BE0-4DF4-8A1F-22079D14DCC8}" type="slidenum">
              <a:rPr lang="ar-SA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Placental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Vasculopathy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8700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villous infarcts. </a:t>
            </a:r>
            <a:endParaRPr lang="ar-EG" dirty="0"/>
          </a:p>
          <a:p>
            <a:pPr>
              <a:defRPr/>
            </a:pPr>
            <a:r>
              <a:rPr lang="en-US" dirty="0"/>
              <a:t>multiple infarcts. </a:t>
            </a:r>
            <a:endParaRPr lang="ar-EG" dirty="0"/>
          </a:p>
          <a:p>
            <a:pPr>
              <a:defRPr/>
            </a:pPr>
            <a:r>
              <a:rPr lang="en-US" dirty="0" err="1"/>
              <a:t>fibrinoid</a:t>
            </a:r>
            <a:r>
              <a:rPr lang="en-US" dirty="0"/>
              <a:t> necrosis of </a:t>
            </a:r>
            <a:r>
              <a:rPr lang="en-US" dirty="0" err="1"/>
              <a:t>decidual</a:t>
            </a:r>
            <a:r>
              <a:rPr lang="en-US" dirty="0"/>
              <a:t> vessels. </a:t>
            </a:r>
          </a:p>
          <a:p>
            <a:pPr>
              <a:defRPr/>
            </a:pPr>
            <a:r>
              <a:rPr lang="en-US" dirty="0"/>
              <a:t>fetal stem vessel thrombosis. </a:t>
            </a:r>
          </a:p>
          <a:p>
            <a:pPr>
              <a:defRPr/>
            </a:pPr>
            <a:r>
              <a:rPr lang="en-US" dirty="0"/>
              <a:t>placental </a:t>
            </a:r>
            <a:r>
              <a:rPr lang="en-US" dirty="0" err="1"/>
              <a:t>hypoplasia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spiral artery thrombosis 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6E0B-53FE-484D-BD21-7097420D1A80}" type="slidenum">
              <a:rPr lang="ar-SA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96925" y="487363"/>
            <a:ext cx="84232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PRINCIPAL PATHOGENIC MECHANISMS MEDIATED BY APL 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4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71" name="Group 59"/>
          <p:cNvGraphicFramePr>
            <a:graphicFrameLocks noGrp="1"/>
          </p:cNvGraphicFramePr>
          <p:nvPr/>
        </p:nvGraphicFramePr>
        <p:xfrm>
          <a:off x="1165225" y="2126050"/>
          <a:ext cx="7673975" cy="4274750"/>
        </p:xfrm>
        <a:graphic>
          <a:graphicData uri="http://schemas.openxmlformats.org/drawingml/2006/table">
            <a:tbl>
              <a:tblPr rtl="1" firstRow="1" lastCol="1" bandRow="1">
                <a:tableStyleId>{08FB837D-C827-4EFA-A057-4D05807E0F7C}</a:tableStyleId>
              </a:tblPr>
              <a:tblGrid>
                <a:gridCol w="4092129"/>
                <a:gridCol w="3581846"/>
              </a:tblGrid>
              <a:tr h="44743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Interference with: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 protein C/S pathway</a:t>
                      </a:r>
                      <a:b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 inhibition;</a:t>
                      </a:r>
                      <a:b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 fibrinolysis inhibition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a) soluble coagulation factors: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1731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induction of a pro-adhesive, pro-inflammatory and pro-coagulant endothelial  phenotype;</a:t>
                      </a:r>
                      <a:b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induction of a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procoagulant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phenotype in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monocytes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b) coagulation cells: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11816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reduction of proliferation and differentiation; </a:t>
                      </a:r>
                      <a:b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gonadotrophin secretion impairment 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c)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trophoblast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cells: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9700" name="Rectangle 22"/>
          <p:cNvSpPr>
            <a:spLocks noChangeArrowheads="1"/>
          </p:cNvSpPr>
          <p:nvPr/>
        </p:nvSpPr>
        <p:spPr bwMode="auto">
          <a:xfrm>
            <a:off x="5578475" y="46180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1"/>
            <a:endParaRPr lang="en-US" sz="1400"/>
          </a:p>
          <a:p>
            <a:pPr eaLnBrk="0" hangingPunct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4CBBB-9750-40AE-B73E-33EF9DA50FF0}" type="slidenum">
              <a:rPr lang="ar-SA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33475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71688"/>
            <a:ext cx="8229600" cy="37036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15-17 % from RPL ( in general ).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/>
              <a:t>primary </a:t>
            </a:r>
            <a:r>
              <a:rPr lang="en-US" sz="2800" dirty="0"/>
              <a:t>(53%)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secondary (47%) .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(37%) Secondary APS associated with SLE or SLE-like syndrome.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 Females are more frequently affected than males. It mainly affects the second and third decades of life.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925513" y="5988050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"Euro-Phospholipid Project Group". in a cohort of 1000 patients. Arthritis Rheum 2002;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EC3C-9957-41A5-9637-82033886F89E}" type="slidenum">
              <a:rPr lang="ar-SA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52475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Laboratory criteria</a:t>
            </a:r>
            <a:r>
              <a:rPr lang="en-US" sz="4800" dirty="0" smtClean="0">
                <a:solidFill>
                  <a:srgbClr val="00FF00"/>
                </a:solidFill>
              </a:rPr>
              <a:t/>
            </a:r>
            <a:br>
              <a:rPr lang="en-US" sz="4800" dirty="0" smtClean="0">
                <a:solidFill>
                  <a:srgbClr val="00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924800" cy="4495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Tahoma (Body)"/>
              </a:rPr>
              <a:t>	The laboratory criteria are medium or high titer, not low titer, </a:t>
            </a:r>
            <a:r>
              <a:rPr lang="en-US" sz="4000" dirty="0" err="1">
                <a:solidFill>
                  <a:srgbClr val="FF00FF"/>
                </a:solidFill>
                <a:latin typeface="Tahoma (Body)"/>
              </a:rPr>
              <a:t>IgG</a:t>
            </a:r>
            <a:r>
              <a:rPr lang="en-US" sz="4000" dirty="0">
                <a:solidFill>
                  <a:srgbClr val="FF00FF"/>
                </a:solidFill>
                <a:latin typeface="Tahoma (Body)"/>
              </a:rPr>
              <a:t> or </a:t>
            </a:r>
            <a:r>
              <a:rPr lang="en-US" sz="4000" dirty="0" err="1">
                <a:solidFill>
                  <a:srgbClr val="FF00FF"/>
                </a:solidFill>
                <a:latin typeface="Tahoma (Body)"/>
              </a:rPr>
              <a:t>IgM</a:t>
            </a:r>
            <a:r>
              <a:rPr lang="en-US" sz="4000" dirty="0">
                <a:solidFill>
                  <a:srgbClr val="FF00FF"/>
                </a:solidFill>
                <a:latin typeface="Tahoma (Body)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Tahoma (Body)"/>
              </a:rPr>
              <a:t>anticardiolipin</a:t>
            </a:r>
            <a:r>
              <a:rPr lang="en-US" sz="4000" dirty="0">
                <a:solidFill>
                  <a:srgbClr val="FF00FF"/>
                </a:solidFill>
                <a:latin typeface="Tahoma (Body)"/>
              </a:rPr>
              <a:t> antibody</a:t>
            </a:r>
            <a:r>
              <a:rPr lang="en-US" sz="4000" dirty="0">
                <a:latin typeface="Tahoma (Body)"/>
              </a:rPr>
              <a:t>, and/or a </a:t>
            </a:r>
            <a:r>
              <a:rPr lang="en-US" sz="4000" dirty="0">
                <a:solidFill>
                  <a:srgbClr val="FF00FF"/>
                </a:solidFill>
                <a:latin typeface="Tahoma (Body)"/>
              </a:rPr>
              <a:t>lupus anticoagulant</a:t>
            </a:r>
            <a:r>
              <a:rPr lang="en-US" sz="4000" dirty="0">
                <a:latin typeface="Tahoma (Body)"/>
              </a:rPr>
              <a:t> on two or more occasions at least six weeks apart. </a:t>
            </a:r>
            <a:endParaRPr lang="en-US" sz="4000" dirty="0" smtClean="0">
              <a:latin typeface="Tahoma (Body)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Tahoma (Body)"/>
              </a:rPr>
              <a:t>Sapporo criteria ( RCOG ) </a:t>
            </a:r>
            <a:endParaRPr lang="en-US" sz="2800" dirty="0">
              <a:latin typeface="Tahom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C4E4F-F8A5-45A8-BC24-8629CDC4A885}" type="slidenum">
              <a:rPr lang="ar-SA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syndrome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8072437" cy="4929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/>
              <a:t>Adverse </a:t>
            </a:r>
            <a:r>
              <a:rPr lang="en-US" sz="2800" dirty="0"/>
              <a:t>pregnancy outcomes include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/>
              <a:t>(a) three or more consecutive miscarriages before ten weeks of gestation,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/>
              <a:t> (b) one or more morphologically normal fetal deaths after the tenth week of gestation and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/>
              <a:t> (c) one or more preterm births before the 34th week of gestation due to severe pre-</a:t>
            </a:r>
            <a:r>
              <a:rPr lang="en-US" sz="2800" dirty="0" err="1"/>
              <a:t>eclampsia</a:t>
            </a:r>
            <a:r>
              <a:rPr lang="en-US" sz="2800" dirty="0"/>
              <a:t>, </a:t>
            </a:r>
            <a:r>
              <a:rPr lang="en-US" sz="2800" dirty="0" err="1"/>
              <a:t>eclampsia</a:t>
            </a:r>
            <a:r>
              <a:rPr lang="en-US" sz="2800" dirty="0"/>
              <a:t> or placental insufficiency.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31A8F-B979-45D3-B998-265B32DC9CDE}" type="slidenum">
              <a:rPr lang="ar-SA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98613" y="533400"/>
            <a:ext cx="6859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GB" sz="4400" b="1">
                <a:solidFill>
                  <a:srgbClr val="FFFF00"/>
                </a:solidFill>
                <a:latin typeface="Times New Roman" pitchFamily="18" charset="0"/>
              </a:rPr>
              <a:t>Anti Thyroid Antibodies (1)</a:t>
            </a:r>
            <a:endParaRPr lang="en-US" sz="4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67331" name="Rectangle 3"/>
          <p:cNvSpPr>
            <a:spLocks noChangeArrowheads="1"/>
          </p:cNvSpPr>
          <p:nvPr/>
        </p:nvSpPr>
        <p:spPr bwMode="auto">
          <a:xfrm>
            <a:off x="1095375" y="1846263"/>
            <a:ext cx="7834313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30% From RPL.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Double risk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GB" sz="2800" dirty="0">
                <a:latin typeface="+mn-lt"/>
                <a:cs typeface="Arial" charset="0"/>
              </a:rPr>
              <a:t>for Pregnancy Loss or implantation failure (IVF)</a:t>
            </a:r>
          </a:p>
          <a:p>
            <a:pPr>
              <a:defRPr/>
            </a:pPr>
            <a:endParaRPr lang="en-GB" sz="2800" dirty="0">
              <a:latin typeface="+mn-lt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Tow Kinds of Antibodies :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endParaRPr lang="en-GB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1- </a:t>
            </a:r>
            <a:r>
              <a:rPr lang="en-GB" sz="2800" dirty="0" err="1">
                <a:latin typeface="+mn-lt"/>
                <a:cs typeface="Arial" charset="0"/>
              </a:rPr>
              <a:t>Thyroglobuline</a:t>
            </a:r>
            <a:r>
              <a:rPr lang="en-GB" sz="2800" dirty="0">
                <a:latin typeface="+mn-lt"/>
                <a:cs typeface="Arial" charset="0"/>
              </a:rPr>
              <a:t> ( Anti TG ).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2- Thyroid </a:t>
            </a:r>
            <a:r>
              <a:rPr lang="en-GB" sz="2800" dirty="0" err="1">
                <a:latin typeface="+mn-lt"/>
                <a:cs typeface="Arial" charset="0"/>
              </a:rPr>
              <a:t>microsomal</a:t>
            </a:r>
            <a:r>
              <a:rPr lang="en-GB" sz="2800" dirty="0">
                <a:latin typeface="+mn-lt"/>
                <a:cs typeface="Arial" charset="0"/>
              </a:rPr>
              <a:t> ( Anti TPO).</a:t>
            </a:r>
          </a:p>
          <a:p>
            <a:pPr>
              <a:defRPr/>
            </a:pPr>
            <a:endParaRPr lang="en-GB" sz="2800" dirty="0">
              <a:latin typeface="+mn-lt"/>
              <a:cs typeface="Arial" charset="0"/>
            </a:endParaRPr>
          </a:p>
          <a:p>
            <a:pPr marL="0" lvl="1"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Seleniume</a:t>
            </a: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, 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Prednisolone</a:t>
            </a:r>
            <a:endParaRPr lang="en-GB" sz="2800" dirty="0">
              <a:solidFill>
                <a:srgbClr val="99FF33"/>
              </a:solidFill>
              <a:latin typeface="+mn-lt"/>
              <a:cs typeface="Arial" charset="0"/>
            </a:endParaRPr>
          </a:p>
          <a:p>
            <a:pPr marL="0" lvl="1"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Thyroid Hormone Supplementation. </a:t>
            </a:r>
            <a:endParaRPr lang="en-GB" sz="2800" dirty="0">
              <a:latin typeface="+mn-lt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A500C-07FA-4087-9E81-AAA5D30E9C39}" type="slidenum">
              <a:rPr lang="ar-SA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642938" y="2028825"/>
            <a:ext cx="8501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25000"/>
              </a:lnSpc>
              <a:buFontTx/>
              <a:buChar char="•"/>
              <a:defRPr/>
            </a:pPr>
            <a:r>
              <a:rPr lang="en-GB" sz="3200" dirty="0">
                <a:solidFill>
                  <a:srgbClr val="99FF33"/>
                </a:solidFill>
                <a:latin typeface="+mj-lt"/>
                <a:cs typeface="Arial" charset="0"/>
              </a:rPr>
              <a:t> Aetiology :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Link with other autoimmune  problems.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Direct involvement of the antibodies .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Effect of age.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Sub-clinical  hypothyroidism .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Natural killer cells hyperactivity .</a:t>
            </a:r>
          </a:p>
          <a:p>
            <a:pPr lvl="2">
              <a:lnSpc>
                <a:spcPct val="125000"/>
              </a:lnSpc>
              <a:buFontTx/>
              <a:buChar char="-"/>
              <a:defRPr/>
            </a:pPr>
            <a:r>
              <a:rPr lang="en-GB" sz="3200" dirty="0">
                <a:latin typeface="+mj-lt"/>
                <a:cs typeface="Arial" charset="0"/>
              </a:rPr>
              <a:t> Marker for T-lymphocyte function. </a:t>
            </a:r>
            <a:endParaRPr lang="en-GB" sz="3200" dirty="0">
              <a:solidFill>
                <a:srgbClr val="99FF33"/>
              </a:solidFill>
              <a:latin typeface="+mj-lt"/>
              <a:cs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93813" y="617538"/>
            <a:ext cx="7469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sz="4800" b="1">
                <a:solidFill>
                  <a:srgbClr val="FFFF00"/>
                </a:solidFill>
                <a:latin typeface="Times New Roman" pitchFamily="18" charset="0"/>
              </a:rPr>
              <a:t>Anti Thyroid Antibodies (2)</a:t>
            </a:r>
            <a:endParaRPr lang="en-US" sz="4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FEBFC-9F3B-466B-9D74-7005B54ECEAA}" type="slidenum">
              <a:rPr lang="ar-SA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ChangeArrowheads="1"/>
          </p:cNvSpPr>
          <p:nvPr/>
        </p:nvSpPr>
        <p:spPr bwMode="auto">
          <a:xfrm>
            <a:off x="1454150" y="569913"/>
            <a:ext cx="7308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rtl="1">
              <a:defRPr/>
            </a:pPr>
            <a:r>
              <a:rPr lang="en-GB" sz="5400" b="1" dirty="0">
                <a:ln/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Anti Nuclear Antibodies</a:t>
            </a:r>
            <a:endParaRPr lang="en-US" sz="5400" b="1" dirty="0">
              <a:ln/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66307" name="Rectangle 3"/>
          <p:cNvSpPr>
            <a:spLocks noChangeArrowheads="1"/>
          </p:cNvSpPr>
          <p:nvPr/>
        </p:nvSpPr>
        <p:spPr bwMode="auto">
          <a:xfrm>
            <a:off x="950913" y="1905000"/>
            <a:ext cx="82296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Histones</a:t>
            </a: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: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GB" sz="2800" dirty="0">
                <a:latin typeface="+mn-lt"/>
                <a:cs typeface="Arial" charset="0"/>
              </a:rPr>
              <a:t>Smallest building blocks of DNA.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ANA-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Positivity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: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GB" sz="2800" dirty="0">
                <a:latin typeface="+mn-lt"/>
                <a:cs typeface="Arial" charset="0"/>
              </a:rPr>
              <a:t>auto immune process that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    affects the development of the placenta .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ANA-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Positivity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:</a:t>
            </a:r>
            <a:r>
              <a:rPr lang="en-GB" sz="28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endParaRPr lang="en-GB" sz="2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* SLE on lupus .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* Progressive Systemic Sclerosis .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* </a:t>
            </a:r>
            <a:r>
              <a:rPr lang="en-GB" sz="2800" dirty="0" err="1">
                <a:latin typeface="+mn-lt"/>
                <a:cs typeface="Arial" charset="0"/>
              </a:rPr>
              <a:t>Sclerodermo</a:t>
            </a:r>
            <a:r>
              <a:rPr lang="en-GB" sz="2800" dirty="0">
                <a:latin typeface="+mn-lt"/>
                <a:cs typeface="Arial" charset="0"/>
              </a:rPr>
              <a:t> </a:t>
            </a:r>
            <a:r>
              <a:rPr lang="en-GB" sz="2800" dirty="0" err="1">
                <a:latin typeface="+mn-lt"/>
                <a:cs typeface="Arial" charset="0"/>
              </a:rPr>
              <a:t>Polymyositis</a:t>
            </a:r>
            <a:r>
              <a:rPr lang="en-GB" sz="2800" dirty="0">
                <a:latin typeface="+mn-lt"/>
                <a:cs typeface="Arial" charset="0"/>
              </a:rPr>
              <a:t> .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	* Drugs : </a:t>
            </a:r>
            <a:r>
              <a:rPr lang="en-GB" sz="2800" dirty="0" err="1">
                <a:latin typeface="+mn-lt"/>
                <a:cs typeface="Arial" charset="0"/>
              </a:rPr>
              <a:t>Isoniazide</a:t>
            </a:r>
            <a:r>
              <a:rPr lang="en-GB" sz="2800" dirty="0">
                <a:latin typeface="+mn-lt"/>
                <a:cs typeface="Arial" charset="0"/>
              </a:rPr>
              <a:t>, </a:t>
            </a:r>
            <a:r>
              <a:rPr lang="en-GB" sz="2800" dirty="0" err="1">
                <a:latin typeface="+mn-lt"/>
                <a:cs typeface="Arial" charset="0"/>
              </a:rPr>
              <a:t>Hydralazin</a:t>
            </a:r>
            <a:r>
              <a:rPr lang="en-GB" sz="2800" dirty="0">
                <a:latin typeface="+mn-lt"/>
                <a:cs typeface="Arial" charset="0"/>
              </a:rPr>
              <a:t> … 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Idiopathic Mechanism .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Treatment : </a:t>
            </a:r>
            <a:r>
              <a:rPr lang="en-GB" sz="2800" dirty="0" err="1">
                <a:solidFill>
                  <a:srgbClr val="99FF33"/>
                </a:solidFill>
                <a:latin typeface="+mn-lt"/>
                <a:cs typeface="Arial" charset="0"/>
              </a:rPr>
              <a:t>Prednisolone</a:t>
            </a:r>
            <a:r>
              <a:rPr lang="en-GB" sz="2800" dirty="0">
                <a:solidFill>
                  <a:srgbClr val="99FF33"/>
                </a:solidFill>
                <a:latin typeface="+mn-lt"/>
                <a:cs typeface="Arial" charset="0"/>
              </a:rPr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23330-6794-4905-A7DB-1A89B4A4CA99}" type="slidenum">
              <a:rPr lang="ar-SA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404813"/>
            <a:ext cx="82105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/>
            <a:r>
              <a:rPr lang="en-GB" sz="4800" b="1">
                <a:solidFill>
                  <a:srgbClr val="FFFF00"/>
                </a:solidFill>
                <a:latin typeface="Times New Roman" pitchFamily="18" charset="0"/>
              </a:rPr>
              <a:t>Risk of Pregnancy Loss</a:t>
            </a:r>
          </a:p>
        </p:txBody>
      </p:sp>
      <p:sp>
        <p:nvSpPr>
          <p:cNvPr id="859139" name="Rectangle 3"/>
          <p:cNvSpPr>
            <a:spLocks noChangeArrowheads="1"/>
          </p:cNvSpPr>
          <p:nvPr/>
        </p:nvSpPr>
        <p:spPr bwMode="auto">
          <a:xfrm>
            <a:off x="1295400" y="1960563"/>
            <a:ext cx="777240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defRPr/>
            </a:pPr>
            <a:r>
              <a:rPr lang="en-GB" sz="3600" dirty="0">
                <a:solidFill>
                  <a:srgbClr val="CCFF33"/>
                </a:solidFill>
                <a:latin typeface="+mn-lt"/>
                <a:cs typeface="Arial" charset="0"/>
              </a:rPr>
              <a:t>15-20% of all Pregnancy</a:t>
            </a:r>
          </a:p>
          <a:p>
            <a:pPr rtl="1">
              <a:defRPr/>
            </a:pPr>
            <a:endParaRPr lang="en-GB" sz="3600" dirty="0">
              <a:latin typeface="+mn-lt"/>
              <a:cs typeface="Arial" charset="0"/>
            </a:endParaRPr>
          </a:p>
          <a:p>
            <a:pPr rtl="1">
              <a:defRPr/>
            </a:pPr>
            <a:r>
              <a:rPr lang="en-GB" sz="3600" dirty="0">
                <a:latin typeface="+mn-lt"/>
                <a:cs typeface="Arial" charset="0"/>
              </a:rPr>
              <a:t>11-13%   in a First Pregnancy</a:t>
            </a:r>
          </a:p>
          <a:p>
            <a:pPr rtl="1">
              <a:defRPr/>
            </a:pPr>
            <a:r>
              <a:rPr lang="en-GB" sz="3600" dirty="0">
                <a:latin typeface="+mn-lt"/>
                <a:cs typeface="Arial" charset="0"/>
              </a:rPr>
              <a:t>13-17%   after one abortion</a:t>
            </a:r>
          </a:p>
          <a:p>
            <a:pPr rtl="1">
              <a:defRPr/>
            </a:pPr>
            <a:r>
              <a:rPr lang="en-GB" sz="3600" dirty="0">
                <a:latin typeface="+mn-lt"/>
                <a:cs typeface="Arial" charset="0"/>
              </a:rPr>
              <a:t>38%        after Two abortions</a:t>
            </a:r>
            <a:r>
              <a:rPr lang="en-GB" sz="36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</a:p>
          <a:p>
            <a:pPr rtl="1">
              <a:defRPr/>
            </a:pPr>
            <a:endParaRPr lang="en-GB" sz="2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1401763" y="4938713"/>
            <a:ext cx="78184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defRPr/>
            </a:pPr>
            <a:r>
              <a:rPr lang="en-GB" sz="3200" dirty="0">
                <a:latin typeface="+mn-lt"/>
                <a:cs typeface="Arial" charset="0"/>
              </a:rPr>
              <a:t>ACOG: Testing after two Miscarriage. </a:t>
            </a:r>
            <a:endParaRPr lang="en-GB" sz="2400" dirty="0">
              <a:latin typeface="+mn-lt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C62FC-0AC1-4BDA-8853-14F3B5837A65}" type="slidenum">
              <a:rPr lang="ar-SA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-Immune Causes of RPL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Problems with embryo signaling .</a:t>
            </a:r>
          </a:p>
          <a:p>
            <a:pPr lvl="2">
              <a:defRPr/>
            </a:pPr>
            <a:r>
              <a:rPr lang="en-US" dirty="0" smtClean="0"/>
              <a:t>Soluble HLA-G.</a:t>
            </a:r>
          </a:p>
          <a:p>
            <a:pPr lvl="2"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Problem with maternal immune Response : </a:t>
            </a:r>
          </a:p>
          <a:p>
            <a:pPr lvl="2">
              <a:defRPr/>
            </a:pPr>
            <a:r>
              <a:rPr lang="en-US" dirty="0" smtClean="0"/>
              <a:t>NK cells.</a:t>
            </a:r>
          </a:p>
          <a:p>
            <a:pPr lvl="2">
              <a:defRPr/>
            </a:pPr>
            <a:r>
              <a:rPr lang="en-US" dirty="0" smtClean="0"/>
              <a:t>T cells (Th</a:t>
            </a:r>
            <a:r>
              <a:rPr lang="en-US" sz="1200" dirty="0" smtClean="0"/>
              <a:t>1</a:t>
            </a:r>
            <a:r>
              <a:rPr lang="en-US" dirty="0" smtClean="0"/>
              <a:t> , Th</a:t>
            </a:r>
            <a:r>
              <a:rPr lang="en-US" sz="1000" dirty="0" smtClean="0"/>
              <a:t>2</a:t>
            </a:r>
            <a:r>
              <a:rPr lang="en-US" dirty="0" smtClean="0"/>
              <a:t>).</a:t>
            </a:r>
          </a:p>
          <a:p>
            <a:pPr lvl="2">
              <a:defRPr/>
            </a:pPr>
            <a:r>
              <a:rPr lang="en-US" dirty="0" smtClean="0"/>
              <a:t>B cells function.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4A-95D6-40B9-8615-5A571DB789DD}" type="slidenum">
              <a:rPr lang="ar-SA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7" name="Rectangle 3"/>
          <p:cNvSpPr>
            <a:spLocks noChangeArrowheads="1"/>
          </p:cNvSpPr>
          <p:nvPr/>
        </p:nvSpPr>
        <p:spPr bwMode="auto">
          <a:xfrm>
            <a:off x="638175" y="1952625"/>
            <a:ext cx="8686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14000"/>
              </a:lnSpc>
              <a:buFontTx/>
              <a:buChar char="-"/>
              <a:defRPr/>
            </a:pPr>
            <a:r>
              <a:rPr lang="en-GB" sz="2800" dirty="0">
                <a:latin typeface="+mj-lt"/>
                <a:cs typeface="Arial" charset="0"/>
              </a:rPr>
              <a:t> HLA ( Human Leukocyte antigens ) , Class II .</a:t>
            </a:r>
          </a:p>
          <a:p>
            <a:pPr lvl="1">
              <a:lnSpc>
                <a:spcPct val="114000"/>
              </a:lnSpc>
              <a:buFontTx/>
              <a:buChar char="-"/>
              <a:defRPr/>
            </a:pPr>
            <a:r>
              <a:rPr lang="en-GB" sz="2800" dirty="0">
                <a:latin typeface="+mj-lt"/>
                <a:cs typeface="Arial" charset="0"/>
              </a:rPr>
              <a:t> DQ Alpha Genotyping .</a:t>
            </a:r>
          </a:p>
          <a:p>
            <a:pPr lvl="1">
              <a:lnSpc>
                <a:spcPct val="114000"/>
              </a:lnSpc>
              <a:buFontTx/>
              <a:buChar char="-"/>
              <a:defRPr/>
            </a:pPr>
            <a:r>
              <a:rPr lang="en-GB" sz="2800" dirty="0">
                <a:latin typeface="+mj-lt"/>
                <a:cs typeface="Arial" charset="0"/>
              </a:rPr>
              <a:t> Identify couples who look too much “alike”.</a:t>
            </a:r>
          </a:p>
          <a:p>
            <a:pPr lvl="1">
              <a:lnSpc>
                <a:spcPct val="114000"/>
              </a:lnSpc>
              <a:buFontTx/>
              <a:buChar char="-"/>
              <a:defRPr/>
            </a:pPr>
            <a:r>
              <a:rPr lang="en-GB" sz="2800" dirty="0">
                <a:latin typeface="+mj-lt"/>
                <a:cs typeface="Arial" charset="0"/>
              </a:rPr>
              <a:t> Blocking antibodies deficiency.  </a:t>
            </a:r>
          </a:p>
          <a:p>
            <a:pPr lvl="1">
              <a:lnSpc>
                <a:spcPct val="114000"/>
              </a:lnSpc>
              <a:buFontTx/>
              <a:buChar char="-"/>
              <a:defRPr/>
            </a:pPr>
            <a:endParaRPr lang="en-GB" sz="2800" dirty="0">
              <a:solidFill>
                <a:srgbClr val="99FF33"/>
              </a:solidFill>
              <a:latin typeface="+mj-lt"/>
              <a:cs typeface="Arial" charset="0"/>
            </a:endParaRPr>
          </a:p>
          <a:p>
            <a:pPr lvl="1">
              <a:lnSpc>
                <a:spcPct val="114000"/>
              </a:lnSpc>
              <a:defRPr/>
            </a:pPr>
            <a:endParaRPr lang="en-GB" sz="28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37891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191000"/>
            <a:ext cx="57705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143000" y="525463"/>
            <a:ext cx="7715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3541713" algn="l"/>
              </a:tabLst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HLA - Genotyping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BD62-F424-4B14-A688-35B07B0AB369}" type="slidenum">
              <a:rPr lang="ar-SA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90600" y="457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GB" sz="5400" b="1">
                <a:solidFill>
                  <a:srgbClr val="FFFF00"/>
                </a:solidFill>
                <a:latin typeface="Times New Roman" pitchFamily="18" charset="0"/>
              </a:rPr>
              <a:t>Natural Killer Cells</a:t>
            </a:r>
            <a:endParaRPr lang="en-US" sz="5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500063" y="1857375"/>
            <a:ext cx="85010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  <a:defRPr/>
            </a:pPr>
            <a:r>
              <a:rPr lang="en-GB" sz="2300" dirty="0">
                <a:latin typeface="+mj-lt"/>
                <a:cs typeface="Arial" charset="0"/>
              </a:rPr>
              <a:t> Immune cells  witch kill anything perceived as foreign</a:t>
            </a:r>
          </a:p>
          <a:p>
            <a:pPr lvl="1">
              <a:defRPr/>
            </a:pPr>
            <a:r>
              <a:rPr lang="en-GB" sz="1200" dirty="0">
                <a:latin typeface="+mj-lt"/>
                <a:cs typeface="Arial" charset="0"/>
              </a:rPr>
              <a:t> </a:t>
            </a:r>
          </a:p>
          <a:p>
            <a:pPr lvl="1">
              <a:buFontTx/>
              <a:buChar char="-"/>
              <a:defRPr/>
            </a:pPr>
            <a:r>
              <a:rPr lang="en-GB" sz="2300" dirty="0">
                <a:latin typeface="+mj-lt"/>
                <a:cs typeface="Arial" charset="0"/>
              </a:rPr>
              <a:t> TNF ( </a:t>
            </a:r>
            <a:r>
              <a:rPr lang="en-GB" sz="2300" dirty="0" err="1">
                <a:latin typeface="+mj-lt"/>
                <a:cs typeface="Arial" charset="0"/>
              </a:rPr>
              <a:t>tumor</a:t>
            </a:r>
            <a:r>
              <a:rPr lang="en-GB" sz="2300" dirty="0">
                <a:latin typeface="+mj-lt"/>
                <a:cs typeface="Arial" charset="0"/>
              </a:rPr>
              <a:t> necrosis factor ), other cytokines </a:t>
            </a:r>
          </a:p>
          <a:p>
            <a:pPr lvl="1">
              <a:defRPr/>
            </a:pPr>
            <a:r>
              <a:rPr lang="en-GB" sz="2300" dirty="0">
                <a:solidFill>
                  <a:schemeClr val="bg1"/>
                </a:solidFill>
                <a:latin typeface="+mj-lt"/>
                <a:cs typeface="Arial" charset="0"/>
              </a:rPr>
              <a:t>	</a:t>
            </a: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* Like chemotherapy</a:t>
            </a:r>
          </a:p>
          <a:p>
            <a:pPr lvl="1">
              <a:defRPr/>
            </a:pP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	* embryo toxic </a:t>
            </a:r>
          </a:p>
          <a:p>
            <a:pPr lvl="1">
              <a:defRPr/>
            </a:pPr>
            <a:endParaRPr lang="en-GB" sz="1200" dirty="0">
              <a:solidFill>
                <a:srgbClr val="99FF33"/>
              </a:solidFill>
              <a:latin typeface="+mj-lt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en-GB" sz="2300" dirty="0">
                <a:latin typeface="+mj-lt"/>
                <a:cs typeface="Arial" charset="0"/>
              </a:rPr>
              <a:t> NK Cells ( &gt; 12% ) : </a:t>
            </a:r>
          </a:p>
          <a:p>
            <a:pPr lvl="1">
              <a:defRPr/>
            </a:pPr>
            <a:r>
              <a:rPr lang="en-GB" sz="2300" dirty="0">
                <a:solidFill>
                  <a:schemeClr val="bg1"/>
                </a:solidFill>
                <a:latin typeface="+mj-lt"/>
                <a:cs typeface="Arial" charset="0"/>
              </a:rPr>
              <a:t>	</a:t>
            </a: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High risk for abortion and Implantation Failure .</a:t>
            </a:r>
          </a:p>
          <a:p>
            <a:pPr lvl="1">
              <a:defRPr/>
            </a:pPr>
            <a:endParaRPr lang="en-GB" sz="1200" dirty="0">
              <a:solidFill>
                <a:srgbClr val="99FF33"/>
              </a:solidFill>
              <a:latin typeface="+mj-lt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en-GB" sz="2300" dirty="0">
                <a:latin typeface="+mj-lt"/>
                <a:cs typeface="Arial" charset="0"/>
              </a:rPr>
              <a:t> The Test : </a:t>
            </a:r>
          </a:p>
          <a:p>
            <a:pPr lvl="1">
              <a:defRPr/>
            </a:pPr>
            <a:r>
              <a:rPr lang="en-GB" sz="2300" dirty="0">
                <a:solidFill>
                  <a:schemeClr val="bg1"/>
                </a:solidFill>
                <a:latin typeface="+mj-lt"/>
                <a:cs typeface="Arial" charset="0"/>
              </a:rPr>
              <a:t>	</a:t>
            </a: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RIP = Reproductive </a:t>
            </a:r>
            <a:r>
              <a:rPr lang="en-GB" sz="2300" dirty="0" err="1">
                <a:solidFill>
                  <a:srgbClr val="99FF33"/>
                </a:solidFill>
                <a:latin typeface="+mj-lt"/>
                <a:cs typeface="Arial" charset="0"/>
              </a:rPr>
              <a:t>Immuno</a:t>
            </a: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 Phenotype ( CD 56 +).</a:t>
            </a:r>
          </a:p>
          <a:p>
            <a:pPr lvl="1">
              <a:defRPr/>
            </a:pPr>
            <a:r>
              <a:rPr lang="en-GB" sz="2300" dirty="0">
                <a:solidFill>
                  <a:srgbClr val="99FF33"/>
                </a:solidFill>
                <a:latin typeface="+mj-lt"/>
                <a:cs typeface="Arial" charset="0"/>
              </a:rPr>
              <a:t>	NK assay. </a:t>
            </a:r>
          </a:p>
          <a:p>
            <a:pPr lvl="1">
              <a:defRPr/>
            </a:pPr>
            <a:endParaRPr lang="en-GB" sz="1200" dirty="0">
              <a:solidFill>
                <a:srgbClr val="99FF33"/>
              </a:solidFill>
              <a:latin typeface="+mj-lt"/>
              <a:cs typeface="Arial" charset="0"/>
            </a:endParaRPr>
          </a:p>
          <a:p>
            <a:pPr lvl="1">
              <a:buFontTx/>
              <a:buChar char="•"/>
              <a:defRPr/>
            </a:pPr>
            <a:r>
              <a:rPr lang="en-GB" sz="2300" dirty="0">
                <a:solidFill>
                  <a:srgbClr val="FF00FF"/>
                </a:solidFill>
                <a:latin typeface="+mj-lt"/>
                <a:cs typeface="Arial" charset="0"/>
              </a:rPr>
              <a:t> </a:t>
            </a:r>
            <a:r>
              <a:rPr lang="en-GB" sz="2300" dirty="0" err="1">
                <a:solidFill>
                  <a:srgbClr val="FF00FF"/>
                </a:solidFill>
                <a:latin typeface="+mj-lt"/>
                <a:cs typeface="Arial" charset="0"/>
              </a:rPr>
              <a:t>Enbrel</a:t>
            </a:r>
            <a:r>
              <a:rPr lang="en-GB" sz="2300" dirty="0">
                <a:solidFill>
                  <a:srgbClr val="FF00FF"/>
                </a:solidFill>
                <a:latin typeface="+mj-lt"/>
                <a:cs typeface="Arial" charset="0"/>
              </a:rPr>
              <a:t> ( </a:t>
            </a:r>
            <a:r>
              <a:rPr lang="en-GB" sz="2300" dirty="0" err="1">
                <a:solidFill>
                  <a:srgbClr val="FF00FF"/>
                </a:solidFill>
                <a:latin typeface="+mj-lt"/>
                <a:cs typeface="Arial" charset="0"/>
              </a:rPr>
              <a:t>Etanercept</a:t>
            </a:r>
            <a:r>
              <a:rPr lang="en-GB" sz="2300" dirty="0">
                <a:solidFill>
                  <a:srgbClr val="FF00FF"/>
                </a:solidFill>
                <a:latin typeface="+mj-lt"/>
                <a:cs typeface="Arial" charset="0"/>
              </a:rPr>
              <a:t> ) </a:t>
            </a:r>
            <a:r>
              <a:rPr lang="en-GB" sz="2300" dirty="0" err="1">
                <a:latin typeface="+mj-lt"/>
                <a:cs typeface="Arial" charset="0"/>
              </a:rPr>
              <a:t>Supress</a:t>
            </a:r>
            <a:r>
              <a:rPr lang="en-GB" sz="2300" dirty="0">
                <a:latin typeface="+mj-lt"/>
                <a:cs typeface="Arial" charset="0"/>
              </a:rPr>
              <a:t> TNF Alpha</a:t>
            </a:r>
          </a:p>
          <a:p>
            <a:pPr lvl="1">
              <a:defRPr/>
            </a:pPr>
            <a:r>
              <a:rPr lang="en-GB" sz="2300" dirty="0">
                <a:latin typeface="+mj-lt"/>
                <a:cs typeface="Arial" charset="0"/>
              </a:rPr>
              <a:t>	</a:t>
            </a:r>
            <a:r>
              <a:rPr lang="en-GB" sz="2300" dirty="0" err="1">
                <a:latin typeface="+mj-lt"/>
                <a:cs typeface="Arial" charset="0"/>
              </a:rPr>
              <a:t>Supress</a:t>
            </a:r>
            <a:r>
              <a:rPr lang="en-GB" sz="2300" dirty="0">
                <a:latin typeface="+mj-lt"/>
                <a:cs typeface="Arial" charset="0"/>
              </a:rPr>
              <a:t> TH-1 Embryo – Toxic </a:t>
            </a:r>
            <a:r>
              <a:rPr lang="en-GB" sz="2300" dirty="0" err="1">
                <a:latin typeface="+mj-lt"/>
                <a:cs typeface="Arial" charset="0"/>
              </a:rPr>
              <a:t>Cytokins</a:t>
            </a:r>
            <a:endParaRPr lang="en-GB" sz="2300" dirty="0">
              <a:latin typeface="+mj-lt"/>
              <a:cs typeface="Arial" charset="0"/>
            </a:endParaRPr>
          </a:p>
          <a:p>
            <a:pPr lvl="1">
              <a:defRPr/>
            </a:pPr>
            <a:endParaRPr lang="en-GB" sz="2300" dirty="0">
              <a:solidFill>
                <a:srgbClr val="99FF33"/>
              </a:solidFill>
              <a:latin typeface="+mj-lt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EF0E6-C2DD-45B1-99F6-39FFB24D7ED2}" type="slidenum">
              <a:rPr lang="ar-SA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82863" y="541338"/>
            <a:ext cx="4579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sz="4800" b="1">
                <a:solidFill>
                  <a:srgbClr val="FFFF00"/>
                </a:solidFill>
                <a:latin typeface="Times New Roman" pitchFamily="18" charset="0"/>
              </a:rPr>
              <a:t>Embryo Toxicity</a:t>
            </a:r>
            <a:endParaRPr lang="en-US" sz="4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auto">
          <a:xfrm>
            <a:off x="688975" y="2006600"/>
            <a:ext cx="90678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15000"/>
              </a:lnSpc>
              <a:buFontTx/>
              <a:buChar char="•"/>
              <a:defRPr/>
            </a:pPr>
            <a:r>
              <a:rPr lang="en-GB" sz="3200" dirty="0">
                <a:solidFill>
                  <a:srgbClr val="99FF33"/>
                </a:solidFill>
                <a:latin typeface="+mj-lt"/>
                <a:cs typeface="Arial" charset="0"/>
              </a:rPr>
              <a:t> Cytokines .</a:t>
            </a:r>
          </a:p>
          <a:p>
            <a:pPr lvl="1">
              <a:lnSpc>
                <a:spcPct val="115000"/>
              </a:lnSpc>
              <a:defRPr/>
            </a:pPr>
            <a:endParaRPr lang="en-GB" sz="3200" dirty="0">
              <a:solidFill>
                <a:srgbClr val="99FF33"/>
              </a:solidFill>
              <a:latin typeface="+mj-lt"/>
              <a:cs typeface="Arial" charset="0"/>
            </a:endParaRPr>
          </a:p>
          <a:p>
            <a:pPr lvl="1">
              <a:lnSpc>
                <a:spcPct val="115000"/>
              </a:lnSpc>
              <a:buFontTx/>
              <a:buChar char="•"/>
              <a:defRPr/>
            </a:pPr>
            <a:r>
              <a:rPr lang="en-GB" sz="3200" dirty="0">
                <a:solidFill>
                  <a:srgbClr val="99FF33"/>
                </a:solidFill>
                <a:latin typeface="+mj-lt"/>
                <a:cs typeface="Arial" charset="0"/>
              </a:rPr>
              <a:t> Embryo Toxic Cytokines :</a:t>
            </a:r>
          </a:p>
          <a:p>
            <a:pPr lvl="1">
              <a:lnSpc>
                <a:spcPct val="115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	- 60 % from RSA .</a:t>
            </a:r>
          </a:p>
          <a:p>
            <a:pPr lvl="1">
              <a:lnSpc>
                <a:spcPct val="115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	- Endometriosis .</a:t>
            </a:r>
          </a:p>
          <a:p>
            <a:pPr lvl="1">
              <a:lnSpc>
                <a:spcPct val="115000"/>
              </a:lnSpc>
              <a:buFontTx/>
              <a:buChar char="•"/>
              <a:defRPr/>
            </a:pPr>
            <a:r>
              <a:rPr lang="en-GB" sz="3200" dirty="0">
                <a:solidFill>
                  <a:srgbClr val="99FF33"/>
                </a:solidFill>
                <a:latin typeface="+mj-lt"/>
                <a:cs typeface="Arial" charset="0"/>
              </a:rPr>
              <a:t> The Test : </a:t>
            </a:r>
          </a:p>
          <a:p>
            <a:pPr lvl="1">
              <a:lnSpc>
                <a:spcPct val="115000"/>
              </a:lnSpc>
              <a:defRPr/>
            </a:pPr>
            <a:r>
              <a:rPr lang="en-GB" sz="3200" dirty="0">
                <a:latin typeface="+mj-lt"/>
                <a:cs typeface="Arial" charset="0"/>
              </a:rPr>
              <a:t>	ETA = Embryo Toxicity Assay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88F1-4370-405D-863B-7BF331AB4393}" type="slidenum">
              <a:rPr lang="ar-SA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791361"/>
            <a:ext cx="7391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Thrombophilia</a:t>
            </a:r>
            <a:r>
              <a:rPr lang="en-US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18CC-6581-4D3C-BD1D-48311A8CC03E}" type="slidenum">
              <a:rPr lang="ar-SA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“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2513" y="2057400"/>
            <a:ext cx="8472487" cy="449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latin typeface="+mj-lt"/>
              </a:rPr>
              <a:t>“Any disorder (inherited or acquired)</a:t>
            </a:r>
          </a:p>
          <a:p>
            <a:pPr>
              <a:buFontTx/>
              <a:buNone/>
              <a:defRPr/>
            </a:pPr>
            <a:r>
              <a:rPr lang="en-US" sz="2400" dirty="0">
                <a:latin typeface="+mj-lt"/>
              </a:rPr>
              <a:t> associated with increased </a:t>
            </a:r>
          </a:p>
          <a:p>
            <a:pPr>
              <a:buFontTx/>
              <a:buNone/>
              <a:defRPr/>
            </a:pPr>
            <a:r>
              <a:rPr lang="en-US" sz="2400" dirty="0">
                <a:latin typeface="+mj-lt"/>
              </a:rPr>
              <a:t>tendency to venous thrombosis “</a:t>
            </a:r>
          </a:p>
          <a:p>
            <a:pPr>
              <a:buFontTx/>
              <a:buNone/>
              <a:defRPr/>
            </a:pP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 err="1" smtClean="0">
                <a:latin typeface="+mj-lt"/>
              </a:rPr>
              <a:t>Egeberg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>
                <a:latin typeface="+mj-lt"/>
              </a:rPr>
              <a:t>1965</a:t>
            </a:r>
            <a:r>
              <a:rPr lang="en-US" sz="2400" dirty="0">
                <a:latin typeface="+mj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dirty="0">
                <a:latin typeface="+mj-lt"/>
              </a:rPr>
              <a:t>                                     </a:t>
            </a:r>
            <a:endParaRPr lang="en-US" sz="1800" i="1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sz="2400" dirty="0">
                <a:latin typeface="+mj-lt"/>
              </a:rPr>
              <a:t>                                           </a:t>
            </a:r>
          </a:p>
        </p:txBody>
      </p:sp>
      <p:pic>
        <p:nvPicPr>
          <p:cNvPr id="41988" name="Object 6" descr="npo00000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3429000"/>
            <a:ext cx="3681412" cy="302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B3211-4528-47FE-815D-537FC3259BA8}" type="slidenum">
              <a:rPr lang="ar-SA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838200" y="0"/>
            <a:ext cx="8305800" cy="68580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35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457200"/>
            <a:ext cx="7924800" cy="6019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500" dirty="0"/>
              <a:t>The contact between placenta and maternal circulation is crucial for the success of </a:t>
            </a:r>
            <a:r>
              <a:rPr lang="en-US" sz="4500" dirty="0" err="1" smtClean="0"/>
              <a:t>pregnancy.Pro</a:t>
            </a:r>
            <a:r>
              <a:rPr lang="en-US" sz="4500" dirty="0" smtClean="0"/>
              <a:t>-thrombotic </a:t>
            </a:r>
            <a:r>
              <a:rPr lang="en-US" sz="4500" dirty="0"/>
              <a:t>changes and thrombosis may interfere with these processes leading to adverse pregnancy outcomes at any gestational 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013F6-081A-4EAF-A5BA-D266D286E818}" type="slidenum">
              <a:rPr lang="ar-SA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905000"/>
            <a:ext cx="4405312" cy="3733800"/>
          </a:xfrm>
          <a:solidFill>
            <a:schemeClr val="hlink">
              <a:alpha val="64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u="sng" dirty="0">
                <a:solidFill>
                  <a:srgbClr val="00FF00"/>
                </a:solidFill>
                <a:latin typeface="+mj-lt"/>
              </a:rPr>
              <a:t>Inherited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+mj-lt"/>
              </a:rPr>
              <a:t>Actived</a:t>
            </a:r>
            <a:r>
              <a:rPr lang="en-US" sz="2400" dirty="0" smtClean="0">
                <a:latin typeface="+mj-lt"/>
              </a:rPr>
              <a:t> Protein C resistance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+mj-lt"/>
              </a:rPr>
              <a:t>    Factor V Leiden.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+mj-lt"/>
              </a:rPr>
              <a:t>Prothrombin</a:t>
            </a:r>
            <a:r>
              <a:rPr lang="en-US" sz="2400" dirty="0" smtClean="0">
                <a:latin typeface="+mj-lt"/>
              </a:rPr>
              <a:t> Mutation.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(MTHFR) </a:t>
            </a:r>
            <a:r>
              <a:rPr lang="en-US" sz="2400" dirty="0" err="1" smtClean="0">
                <a:latin typeface="+mj-lt"/>
              </a:rPr>
              <a:t>Hyperhomocystenemia</a:t>
            </a:r>
            <a:r>
              <a:rPr lang="en-US" sz="2400" dirty="0" smtClean="0">
                <a:latin typeface="+mj-lt"/>
              </a:rPr>
              <a:t>.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Protein C deficiency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Protein S deficiency</a:t>
            </a:r>
          </a:p>
          <a:p>
            <a:pPr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Anti Thrombin deficiency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05000"/>
            <a:ext cx="387985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u="sng" dirty="0">
                <a:solidFill>
                  <a:srgbClr val="00FF00"/>
                </a:solidFill>
                <a:latin typeface="+mj-lt"/>
              </a:rPr>
              <a:t>Acquired</a:t>
            </a:r>
            <a:endParaRPr lang="en-US" sz="2400" u="sng" dirty="0">
              <a:solidFill>
                <a:srgbClr val="00FF00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+mj-lt"/>
              </a:rPr>
              <a:t>Antiphospholipid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synd</a:t>
            </a:r>
            <a:endParaRPr lang="en-US" sz="2400" dirty="0" smtClean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Advancing </a:t>
            </a:r>
            <a:r>
              <a:rPr lang="en-US" sz="2400" dirty="0">
                <a:latin typeface="+mj-lt"/>
              </a:rPr>
              <a:t>age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Malignancy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Immobilization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Trauma, Postoperative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Pregnancy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</a:rPr>
              <a:t>Estrogen use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Hematologic </a:t>
            </a:r>
            <a:r>
              <a:rPr lang="en-US" sz="2400" dirty="0">
                <a:latin typeface="+mj-lt"/>
              </a:rPr>
              <a:t>diseases </a:t>
            </a:r>
            <a:endParaRPr lang="en-US" sz="1800" dirty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>
                <a:latin typeface="+mj-lt"/>
              </a:rPr>
              <a:t>Nephrotic</a:t>
            </a:r>
            <a:r>
              <a:rPr lang="en-US" sz="2400" dirty="0">
                <a:latin typeface="+mj-lt"/>
              </a:rPr>
              <a:t> syndrome</a:t>
            </a:r>
          </a:p>
        </p:txBody>
      </p:sp>
      <p:sp>
        <p:nvSpPr>
          <p:cNvPr id="44037" name="Text Box 1029"/>
          <p:cNvSpPr txBox="1">
            <a:spLocks noChangeArrowheads="1"/>
          </p:cNvSpPr>
          <p:nvPr/>
        </p:nvSpPr>
        <p:spPr bwMode="auto">
          <a:xfrm>
            <a:off x="852488" y="57912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u="sng">
                <a:solidFill>
                  <a:srgbClr val="00FF00"/>
                </a:solidFill>
                <a:cs typeface="Times New Roman" pitchFamily="18" charset="0"/>
              </a:rPr>
              <a:t> Combined: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>
                <a:cs typeface="Times New Roman" pitchFamily="18" charset="0"/>
              </a:rPr>
              <a:t>Hyperhomocystenemia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DFEC4-F4E8-4F51-B5D4-D9134C546422}" type="slidenum">
              <a:rPr lang="ar-SA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3505200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</a:rPr>
              <a:t>Inherited</a:t>
            </a:r>
            <a:br>
              <a:rPr lang="en-US" sz="7200">
                <a:solidFill>
                  <a:srgbClr val="FFFF00"/>
                </a:solidFill>
              </a:rPr>
            </a:br>
            <a:r>
              <a:rPr lang="en-US" sz="7200">
                <a:solidFill>
                  <a:srgbClr val="FFFF00"/>
                </a:solidFill>
              </a:rPr>
              <a:t> Thrombophilia</a:t>
            </a:r>
          </a:p>
        </p:txBody>
      </p:sp>
      <p:pic>
        <p:nvPicPr>
          <p:cNvPr id="45062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-1066800"/>
            <a:ext cx="49244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DB0E6-63ED-41CB-BB3E-04DFC6C2C609}" type="slidenum">
              <a:rPr lang="ar-SA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Factor V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Leiden - APC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Resistence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7848600" cy="4495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 dirty="0">
                <a:effectLst/>
                <a:latin typeface="+mj-lt"/>
              </a:rPr>
              <a:t>APCR results from a point mutation in the FV gene, which causes resistance to degradation by activated PC  (AD)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 dirty="0">
                <a:effectLst/>
                <a:latin typeface="+mj-lt"/>
              </a:rPr>
              <a:t>The partial resistance of the mutant factor </a:t>
            </a:r>
            <a:r>
              <a:rPr lang="en-US" sz="2300" dirty="0" err="1">
                <a:effectLst/>
                <a:latin typeface="+mj-lt"/>
              </a:rPr>
              <a:t>Va</a:t>
            </a:r>
            <a:r>
              <a:rPr lang="en-US" sz="2300" dirty="0">
                <a:effectLst/>
                <a:latin typeface="+mj-lt"/>
              </a:rPr>
              <a:t> to inactivation by PC causes half life of </a:t>
            </a:r>
            <a:r>
              <a:rPr lang="en-US" sz="2300" dirty="0" err="1">
                <a:effectLst/>
                <a:latin typeface="+mj-lt"/>
              </a:rPr>
              <a:t>FVa</a:t>
            </a:r>
            <a:r>
              <a:rPr lang="en-US" sz="2300" dirty="0">
                <a:effectLst/>
                <a:latin typeface="+mj-lt"/>
              </a:rPr>
              <a:t> to prolonged, and the </a:t>
            </a:r>
            <a:r>
              <a:rPr lang="en-US" sz="2300" dirty="0" err="1">
                <a:effectLst/>
                <a:latin typeface="+mj-lt"/>
              </a:rPr>
              <a:t>hemostatic</a:t>
            </a:r>
            <a:r>
              <a:rPr lang="en-US" sz="2300" dirty="0">
                <a:effectLst/>
                <a:latin typeface="+mj-lt"/>
              </a:rPr>
              <a:t> balance to shift toward thrombosis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 dirty="0">
                <a:effectLst/>
                <a:latin typeface="+mj-lt"/>
              </a:rPr>
              <a:t>Most common inherited </a:t>
            </a:r>
            <a:r>
              <a:rPr lang="en-US" sz="2300" dirty="0" err="1">
                <a:effectLst/>
                <a:latin typeface="+mj-lt"/>
              </a:rPr>
              <a:t>thrombophilia</a:t>
            </a:r>
            <a:r>
              <a:rPr lang="en-US" sz="2300" dirty="0">
                <a:effectLst/>
                <a:latin typeface="+mj-lt"/>
              </a:rPr>
              <a:t>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dirty="0">
                <a:effectLst/>
                <a:latin typeface="+mj-lt"/>
              </a:rPr>
              <a:t>    5-8% of healthy </a:t>
            </a:r>
            <a:r>
              <a:rPr lang="en-US" sz="2300" dirty="0" smtClean="0">
                <a:effectLst/>
                <a:latin typeface="+mj-lt"/>
              </a:rPr>
              <a:t>general population,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dirty="0" smtClean="0">
                <a:effectLst/>
                <a:latin typeface="+mj-lt"/>
              </a:rPr>
              <a:t>    </a:t>
            </a:r>
            <a:r>
              <a:rPr lang="en-US" sz="2300" dirty="0">
                <a:effectLst/>
                <a:latin typeface="+mj-lt"/>
              </a:rPr>
              <a:t>20-30% of patients with thrombosis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 dirty="0">
                <a:effectLst/>
                <a:latin typeface="+mj-lt"/>
              </a:rPr>
              <a:t>Thrombotic risk x7 in </a:t>
            </a:r>
            <a:r>
              <a:rPr lang="en-US" sz="2300" dirty="0" err="1">
                <a:effectLst/>
                <a:latin typeface="+mj-lt"/>
              </a:rPr>
              <a:t>heterozygotes</a:t>
            </a:r>
            <a:endParaRPr lang="en-US" sz="2300" dirty="0">
              <a:effectLst/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300" dirty="0">
                <a:effectLst/>
                <a:latin typeface="+mj-lt"/>
              </a:rPr>
              <a:t>                              x80 in </a:t>
            </a:r>
            <a:r>
              <a:rPr lang="en-US" sz="2300" dirty="0" err="1">
                <a:effectLst/>
                <a:latin typeface="+mj-lt"/>
              </a:rPr>
              <a:t>homozygotes</a:t>
            </a:r>
            <a:endParaRPr lang="en-US" sz="2300" dirty="0">
              <a:effectLst/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300" dirty="0">
                <a:effectLst/>
                <a:latin typeface="+mj-lt"/>
              </a:rPr>
              <a:t>Common with other types of </a:t>
            </a:r>
            <a:r>
              <a:rPr lang="en-US" sz="2300" dirty="0" err="1">
                <a:effectLst/>
                <a:latin typeface="+mj-lt"/>
              </a:rPr>
              <a:t>thrombophilia</a:t>
            </a:r>
            <a:endParaRPr lang="en-US" sz="2300" dirty="0">
              <a:effectLst/>
              <a:latin typeface="+mj-lt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927850" y="4821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55549-A447-46B5-9654-3329BE0E1A42}" type="slidenum">
              <a:rPr lang="ar-SA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867400" y="5943600"/>
            <a:ext cx="152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4038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400" i="1">
                <a:solidFill>
                  <a:srgbClr val="819EF1"/>
                </a:solidFill>
                <a:latin typeface="Arial Black" pitchFamily="34" charset="0"/>
              </a:rPr>
              <a:t>Sub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F68F-C733-4DDB-A771-257049AABB47}" type="slidenum">
              <a:rPr lang="ar-SA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Activated Protein C Resistance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8229600" cy="4495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effectLst/>
                <a:latin typeface="+mj-lt"/>
              </a:rPr>
              <a:t>Factor V Leiden  is the cause of APCR in95% of cases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>
              <a:effectLst/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 Other Causes: (5%)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Pregnancy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Oral contraceptives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Increased levels of factor VIII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Anti </a:t>
            </a:r>
            <a:r>
              <a:rPr lang="en-US" sz="2400" dirty="0" err="1">
                <a:latin typeface="+mj-lt"/>
              </a:rPr>
              <a:t>phospholipid</a:t>
            </a:r>
            <a:r>
              <a:rPr lang="en-US" sz="2400" dirty="0">
                <a:latin typeface="+mj-lt"/>
              </a:rPr>
              <a:t> antibodies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cancer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j-lt"/>
              </a:rPr>
              <a:t>              Other mutations in factor V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D509C-20D2-411A-AB24-91761D037D8A}" type="slidenum">
              <a:rPr lang="ar-SA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Factor V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Leiden (A506G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mutation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924800" cy="4572000"/>
          </a:xfrm>
        </p:spPr>
        <p:txBody>
          <a:bodyPr/>
          <a:lstStyle/>
          <a:p>
            <a:pPr marL="4763" indent="-4763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dirty="0"/>
              <a:t>adenine 506 guanine (A506G) mutation in factor V </a:t>
            </a:r>
            <a:r>
              <a:rPr lang="en-US" sz="2400" dirty="0">
                <a:solidFill>
                  <a:srgbClr val="00FF00"/>
                </a:solidFill>
              </a:rPr>
              <a:t>(factor V Leiden)</a:t>
            </a:r>
            <a:r>
              <a:rPr lang="en-US" sz="2400" dirty="0"/>
              <a:t> </a:t>
            </a:r>
            <a:r>
              <a:rPr lang="en-US" sz="2400" u="sng" dirty="0"/>
              <a:t>(a substitution of glutamine for </a:t>
            </a:r>
            <a:r>
              <a:rPr lang="en-US" sz="2400" u="sng" dirty="0" err="1"/>
              <a:t>arginine</a:t>
            </a:r>
            <a:r>
              <a:rPr lang="en-US" sz="2400" u="sng" dirty="0"/>
              <a:t> at amino acid 506 of factor V)</a:t>
            </a:r>
            <a:r>
              <a:rPr lang="en-US" sz="2400" dirty="0"/>
              <a:t> </a:t>
            </a:r>
            <a:r>
              <a:rPr lang="en-US" sz="2400" b="1" dirty="0"/>
              <a:t>Factor V Leiden (FVL) is a mutation in the factor V molecule, rendering it resistant to cleavage by activated protein C. Factor V remains a </a:t>
            </a:r>
            <a:r>
              <a:rPr lang="en-US" sz="2400" b="1" dirty="0" err="1"/>
              <a:t>procoagulant</a:t>
            </a:r>
            <a:r>
              <a:rPr lang="en-US" sz="2400" b="1" dirty="0"/>
              <a:t> and thus predisposes the carrier to clot formation.</a:t>
            </a:r>
            <a:r>
              <a:rPr lang="en-US" sz="2400" dirty="0"/>
              <a:t> </a:t>
            </a:r>
          </a:p>
          <a:p>
            <a:pPr marL="4763" indent="-4763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2400" dirty="0"/>
              <a:t>It has been linked with an increased risk for venous </a:t>
            </a:r>
            <a:r>
              <a:rPr lang="en-US" sz="2400" dirty="0" err="1"/>
              <a:t>thromboembolism</a:t>
            </a:r>
            <a:r>
              <a:rPr lang="en-US" sz="2400" dirty="0"/>
              <a:t> due to Resistance to activated protein C and  is responsible of 20–30% of venous </a:t>
            </a:r>
            <a:r>
              <a:rPr lang="en-US" sz="2400" dirty="0" err="1"/>
              <a:t>thromboembolism</a:t>
            </a:r>
            <a:r>
              <a:rPr lang="en-US" sz="2400" dirty="0"/>
              <a:t> events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8D10-49D3-4CE6-8FEF-DE990B596407}" type="slidenum">
              <a:rPr lang="ar-SA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G:\Image0001.JPG"/>
          <p:cNvPicPr>
            <a:picLocks noChangeAspect="1" noChangeArrowheads="1"/>
          </p:cNvPicPr>
          <p:nvPr/>
        </p:nvPicPr>
        <p:blipFill>
          <a:blip r:embed="rId2"/>
          <a:srcRect r="5505" b="47453"/>
          <a:stretch>
            <a:fillRect/>
          </a:stretch>
        </p:blipFill>
        <p:spPr bwMode="auto">
          <a:xfrm>
            <a:off x="1143000" y="304800"/>
            <a:ext cx="784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E3A44-97A2-47FB-928D-2F32AFB376AA}" type="slidenum">
              <a:rPr lang="ar-SA"/>
              <a:pPr>
                <a:defRPr/>
              </a:pPr>
              <a:t>42</a:t>
            </a:fld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600200" y="381000"/>
            <a:ext cx="7162800" cy="53340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2000" b="1">
              <a:latin typeface="Tahoma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(G20210A) mutation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696200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dirty="0"/>
              <a:t>	A change of G to A at position 20210 in </a:t>
            </a:r>
            <a:r>
              <a:rPr lang="en-US" dirty="0" err="1"/>
              <a:t>prothrombin</a:t>
            </a:r>
            <a:r>
              <a:rPr lang="en-US" dirty="0"/>
              <a:t> (</a:t>
            </a:r>
            <a:r>
              <a:rPr lang="en-US" dirty="0" err="1"/>
              <a:t>prothrombin</a:t>
            </a:r>
            <a:r>
              <a:rPr lang="en-US" dirty="0"/>
              <a:t> 20210A) elevates baseline </a:t>
            </a:r>
            <a:r>
              <a:rPr lang="en-US" dirty="0" err="1"/>
              <a:t>prothrombin</a:t>
            </a:r>
            <a:r>
              <a:rPr lang="en-US" dirty="0"/>
              <a:t> levels and thrombin 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B3791-95E2-4DC8-BBAA-5739A36D435F}" type="slidenum">
              <a:rPr lang="ar-SA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Hyperhomocystinemia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7100" y="1981200"/>
            <a:ext cx="3797300" cy="4495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 err="1">
                <a:latin typeface="+mj-lt"/>
              </a:rPr>
              <a:t>Homocysteine</a:t>
            </a:r>
            <a:r>
              <a:rPr lang="en-US" sz="2000" dirty="0">
                <a:latin typeface="+mj-lt"/>
              </a:rPr>
              <a:t>-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    intermediary amino acid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    formed by the conversion of </a:t>
            </a:r>
            <a:r>
              <a:rPr lang="en-US" sz="2000" dirty="0" err="1">
                <a:latin typeface="+mj-lt"/>
              </a:rPr>
              <a:t>methionine</a:t>
            </a:r>
            <a:r>
              <a:rPr lang="en-US" sz="2000" dirty="0">
                <a:latin typeface="+mj-lt"/>
              </a:rPr>
              <a:t> to </a:t>
            </a:r>
            <a:r>
              <a:rPr lang="en-US" sz="2000" dirty="0" err="1">
                <a:latin typeface="+mj-lt"/>
              </a:rPr>
              <a:t>cysteine</a:t>
            </a:r>
            <a:r>
              <a:rPr lang="en-US" sz="20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+mj-lt"/>
              </a:rPr>
              <a:t>Cofactors: </a:t>
            </a:r>
            <a:r>
              <a:rPr lang="en-US" sz="2000" dirty="0" err="1">
                <a:latin typeface="+mj-lt"/>
              </a:rPr>
              <a:t>folate</a:t>
            </a:r>
            <a:r>
              <a:rPr lang="en-US" sz="2000" dirty="0">
                <a:latin typeface="+mj-lt"/>
              </a:rPr>
              <a:t>, vitamin B12,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>
                <a:latin typeface="+mj-lt"/>
              </a:rPr>
              <a:t>    vitamin B6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784975" y="4605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05" name="Picture 5" descr="npo00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25650"/>
            <a:ext cx="4038600" cy="430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C9DB0-EE3E-4E14-BCB3-2C5232CA5513}" type="slidenum">
              <a:rPr lang="ar-SA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Hyperhomocysteinaemia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sz="2800" dirty="0">
                <a:latin typeface="+mj-lt"/>
              </a:rPr>
              <a:t>Reduced activity of MTHFR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sz="2800" dirty="0" smtClean="0">
                <a:latin typeface="+mj-lt"/>
              </a:rPr>
              <a:t>homozygous </a:t>
            </a:r>
            <a:r>
              <a:rPr lang="en-US" sz="2800" dirty="0">
                <a:latin typeface="+mj-lt"/>
              </a:rPr>
              <a:t>for mutation C677T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sz="2800" dirty="0">
                <a:latin typeface="+mj-lt"/>
              </a:rPr>
              <a:t>Deficiencies of </a:t>
            </a:r>
            <a:r>
              <a:rPr lang="en-US" sz="2800" dirty="0" err="1">
                <a:latin typeface="+mj-lt"/>
              </a:rPr>
              <a:t>folate</a:t>
            </a:r>
            <a:r>
              <a:rPr lang="en-US" sz="2800" dirty="0">
                <a:latin typeface="+mj-lt"/>
              </a:rPr>
              <a:t>, vitamin B6, </a:t>
            </a:r>
            <a:r>
              <a:rPr lang="en-US" sz="2800" dirty="0" smtClean="0">
                <a:latin typeface="+mj-lt"/>
              </a:rPr>
              <a:t>vitamin </a:t>
            </a:r>
            <a:r>
              <a:rPr lang="en-US" sz="2800" dirty="0">
                <a:latin typeface="+mj-lt"/>
              </a:rPr>
              <a:t>B12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sz="2800" dirty="0">
                <a:latin typeface="+mj-lt"/>
              </a:rPr>
              <a:t>Increased risk of </a:t>
            </a:r>
            <a:r>
              <a:rPr lang="en-US" sz="2800" dirty="0" err="1">
                <a:latin typeface="+mj-lt"/>
              </a:rPr>
              <a:t>thromboembolic</a:t>
            </a:r>
            <a:r>
              <a:rPr lang="en-US" sz="2800" dirty="0">
                <a:latin typeface="+mj-lt"/>
              </a:rPr>
              <a:t> disease: meta-analysis OR 2.95  (CI 2.08-4.17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7A0E0-9AC3-42CF-82A4-EF59D81F4995}" type="slidenum">
              <a:rPr lang="ar-SA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244475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Methylene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tetrahydrofolate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(MTHFR)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924800" cy="44958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/>
                <a:latin typeface="+mj-lt"/>
              </a:rPr>
              <a:t>Most common form of genetic </a:t>
            </a:r>
            <a:r>
              <a:rPr lang="en-US" sz="2400" dirty="0" err="1">
                <a:effectLst/>
                <a:latin typeface="+mj-lt"/>
              </a:rPr>
              <a:t>hyperhomocysteinemia</a:t>
            </a:r>
            <a:endParaRPr lang="en-US" sz="2400" dirty="0">
              <a:effectLst/>
              <a:latin typeface="+mj-lt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/>
                <a:latin typeface="+mj-lt"/>
              </a:rPr>
              <a:t>Point mutation- </a:t>
            </a:r>
            <a:r>
              <a:rPr lang="en-US" sz="2400" dirty="0" err="1">
                <a:effectLst/>
                <a:latin typeface="+mj-lt"/>
              </a:rPr>
              <a:t>alanine-valine</a:t>
            </a:r>
            <a:r>
              <a:rPr lang="en-US" sz="2400" dirty="0">
                <a:effectLst/>
                <a:latin typeface="+mj-lt"/>
              </a:rPr>
              <a:t> aa677                reduced enzymatic activity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>
                <a:effectLst/>
                <a:latin typeface="+mj-lt"/>
              </a:rPr>
              <a:t>Homozygotes</a:t>
            </a:r>
            <a:r>
              <a:rPr lang="en-US" sz="2400" dirty="0">
                <a:effectLst/>
                <a:latin typeface="+mj-lt"/>
              </a:rPr>
              <a:t>- increased </a:t>
            </a:r>
            <a:r>
              <a:rPr lang="en-US" sz="2400" dirty="0" err="1">
                <a:effectLst/>
                <a:latin typeface="+mj-lt"/>
              </a:rPr>
              <a:t>homocysteine</a:t>
            </a:r>
            <a:r>
              <a:rPr lang="en-US" sz="2400" dirty="0">
                <a:effectLst/>
                <a:latin typeface="+mj-lt"/>
              </a:rPr>
              <a:t> levels (10% of normal population), confers a x2-3 increased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effectLst/>
                <a:latin typeface="+mj-lt"/>
              </a:rPr>
              <a:t>    risk for thrombosis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/>
                <a:latin typeface="+mj-lt"/>
              </a:rPr>
              <a:t>Risk factor for atherosclerotic disease and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>
                <a:effectLst/>
                <a:latin typeface="+mj-lt"/>
              </a:rPr>
              <a:t>    recurrent VTE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err="1">
                <a:effectLst/>
                <a:latin typeface="+mj-lt"/>
              </a:rPr>
              <a:t>Heterozygotes</a:t>
            </a:r>
            <a:r>
              <a:rPr lang="en-US" sz="2400" dirty="0">
                <a:effectLst/>
                <a:latin typeface="+mj-lt"/>
              </a:rPr>
              <a:t>- normal </a:t>
            </a:r>
            <a:r>
              <a:rPr lang="en-US" sz="2400" dirty="0" err="1">
                <a:effectLst/>
                <a:latin typeface="+mj-lt"/>
              </a:rPr>
              <a:t>homocysteine</a:t>
            </a:r>
            <a:r>
              <a:rPr lang="en-US" sz="2400" dirty="0">
                <a:effectLst/>
                <a:latin typeface="+mj-lt"/>
              </a:rPr>
              <a:t> levels, no increased risk for thrombosis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3BEA9-8545-4934-92E9-54665F301D29}" type="slidenum">
              <a:rPr lang="ar-SA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44475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MTHFR 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(C677T) mutation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022475"/>
            <a:ext cx="8001000" cy="4530725"/>
          </a:xfrm>
        </p:spPr>
        <p:txBody>
          <a:bodyPr/>
          <a:lstStyle/>
          <a:p>
            <a:pPr>
              <a:lnSpc>
                <a:spcPct val="114000"/>
              </a:lnSpc>
              <a:buFont typeface="Wingdings" pitchFamily="2" charset="2"/>
              <a:buNone/>
              <a:defRPr/>
            </a:pPr>
            <a:r>
              <a:rPr lang="en-US" dirty="0"/>
              <a:t>	A homozygous </a:t>
            </a:r>
            <a:r>
              <a:rPr lang="en-US" dirty="0" err="1"/>
              <a:t>methylenetetrahydrofolate</a:t>
            </a:r>
            <a:r>
              <a:rPr lang="en-US" dirty="0"/>
              <a:t> </a:t>
            </a:r>
            <a:r>
              <a:rPr lang="en-US" dirty="0" err="1"/>
              <a:t>reductase</a:t>
            </a:r>
            <a:r>
              <a:rPr lang="en-US" dirty="0"/>
              <a:t> (MTHFR) mutation, present in 1-4% of the general population, is associated with a three fold increased risk for DVT or PE, as well as preeclampsia and placental abruption.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DD301-5764-4796-95A3-EF4FF4D8B0E9}" type="slidenum">
              <a:rPr lang="ar-SA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 S deficiency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76450"/>
            <a:ext cx="8153400" cy="4781550"/>
          </a:xfrm>
        </p:spPr>
        <p:txBody>
          <a:bodyPr/>
          <a:lstStyle/>
          <a:p>
            <a:pPr marL="61913" indent="-4763">
              <a:buFont typeface="Wingdings" pitchFamily="2" charset="2"/>
              <a:buNone/>
              <a:defRPr/>
            </a:pPr>
            <a:r>
              <a:rPr lang="en-US" dirty="0"/>
              <a:t>	Protein S deficiency (PSD), present in up to:</a:t>
            </a:r>
          </a:p>
          <a:p>
            <a:pPr marL="61913" indent="-4763">
              <a:buFont typeface="Wingdings" pitchFamily="2" charset="2"/>
              <a:buNone/>
              <a:defRPr/>
            </a:pPr>
            <a:r>
              <a:rPr lang="en-US" dirty="0"/>
              <a:t>   2 % </a:t>
            </a:r>
            <a:r>
              <a:rPr lang="en-US" sz="2600" dirty="0"/>
              <a:t>of the general population, is found in approximately</a:t>
            </a:r>
            <a:r>
              <a:rPr lang="en-US" dirty="0"/>
              <a:t> </a:t>
            </a:r>
          </a:p>
          <a:p>
            <a:pPr marL="61913" indent="-4763">
              <a:buFont typeface="Wingdings" pitchFamily="2" charset="2"/>
              <a:buNone/>
              <a:defRPr/>
            </a:pPr>
            <a:r>
              <a:rPr lang="en-US" dirty="0"/>
              <a:t>  15% </a:t>
            </a:r>
            <a:r>
              <a:rPr lang="en-US" sz="2600" dirty="0"/>
              <a:t>of individuals with a DVT or PE.</a:t>
            </a:r>
          </a:p>
          <a:p>
            <a:pPr marL="61913" indent="-4763">
              <a:buFont typeface="Wingdings" pitchFamily="2" charset="2"/>
              <a:buNone/>
              <a:defRPr/>
            </a:pPr>
            <a:r>
              <a:rPr lang="en-US" dirty="0"/>
              <a:t>   6% </a:t>
            </a:r>
            <a:r>
              <a:rPr lang="en-US" sz="2600" dirty="0"/>
              <a:t>of women with obstetrical complications.</a:t>
            </a:r>
            <a:r>
              <a:rPr lang="en-US" dirty="0"/>
              <a:t> </a:t>
            </a:r>
          </a:p>
          <a:p>
            <a:pPr marL="61913" indent="-4763">
              <a:buFont typeface="Wingdings" pitchFamily="2" charset="2"/>
              <a:buNone/>
              <a:defRPr/>
            </a:pPr>
            <a:r>
              <a:rPr lang="en-US" dirty="0"/>
              <a:t>   including a relatively high risk for stillbirth.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07EF9-3398-4E9D-9B8F-2BB3855A7DCE}" type="slidenum">
              <a:rPr lang="ar-SA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 C deficiency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9248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Protein C deficiency (PCD), present in about 1.5% of the general population, is associated with a lower risk for obstetrical complications than PSD and is found in 3-5% of individuals with a DVT or PE.</a:t>
            </a:r>
          </a:p>
          <a:p>
            <a:pPr>
              <a:defRPr/>
            </a:pPr>
            <a:r>
              <a:rPr lang="en-US" dirty="0"/>
              <a:t> Furthermore, PCD combined with a FVL mutation is a relatively common cause of DVTs and show a higher risk for thrombosis compared to FVL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7480-BB98-4B62-91E1-AF33E1E89CA7}" type="slidenum">
              <a:rPr lang="ar-SA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0025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Spontaneous pregnancy loss is, in fact, the most common </a:t>
            </a:r>
            <a:r>
              <a:rPr lang="en-US" altLang="ko-KR" dirty="0" err="1"/>
              <a:t>complicadon</a:t>
            </a:r>
            <a:r>
              <a:rPr lang="en-US" altLang="ko-KR" dirty="0"/>
              <a:t> of pregnancy. 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About 70% of human conceptions fail to achieve viability</a:t>
            </a:r>
          </a:p>
          <a:p>
            <a:pPr>
              <a:defRPr/>
            </a:pPr>
            <a:r>
              <a:rPr lang="en-US" altLang="ko-KR" dirty="0"/>
              <a:t>estimated 50% are lost before the first missed menstrual period.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Most of </a:t>
            </a:r>
            <a:r>
              <a:rPr lang="en-US" altLang="ko-KR" dirty="0" err="1"/>
              <a:t>preg</a:t>
            </a:r>
            <a:r>
              <a:rPr lang="en-US" altLang="ko-KR" dirty="0"/>
              <a:t>. Losses are unrecognized.</a:t>
            </a:r>
          </a:p>
          <a:p>
            <a:pPr>
              <a:defRPr/>
            </a:pPr>
            <a:r>
              <a:rPr lang="en-US" altLang="ko-KR" dirty="0"/>
              <a:t>Actual rate of </a:t>
            </a:r>
            <a:r>
              <a:rPr lang="en-US" altLang="ko-KR" dirty="0" err="1"/>
              <a:t>preg</a:t>
            </a:r>
            <a:r>
              <a:rPr lang="en-US" altLang="ko-KR" dirty="0"/>
              <a:t>. Loss after implantation is 31%(by </a:t>
            </a:r>
            <a:r>
              <a:rPr lang="en-US" altLang="ko-KR" dirty="0" err="1"/>
              <a:t>hCG</a:t>
            </a:r>
            <a:r>
              <a:rPr lang="en-US" altLang="ko-KR" dirty="0"/>
              <a:t> assay)</a:t>
            </a:r>
          </a:p>
          <a:p>
            <a:pPr>
              <a:defRPr/>
            </a:pPr>
            <a:r>
              <a:rPr lang="en-US" altLang="ko-KR" dirty="0"/>
              <a:t>Clinically recognized, loss </a:t>
            </a:r>
            <a:r>
              <a:rPr lang="en-US" altLang="ko-KR" dirty="0" err="1"/>
              <a:t>occures</a:t>
            </a:r>
            <a:r>
              <a:rPr lang="en-US" altLang="ko-KR" dirty="0"/>
              <a:t> in </a:t>
            </a:r>
            <a:r>
              <a:rPr lang="en-US" altLang="ko-KR" dirty="0" smtClean="0"/>
              <a:t>15 - 20% </a:t>
            </a:r>
            <a:r>
              <a:rPr lang="en-US" altLang="ko-KR" dirty="0"/>
              <a:t>before 20wks of gestation.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DA725-0961-4D3E-A070-7B473771A2A0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Pregnancy loss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Antithrombin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III deficiency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8001000" cy="4700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 err="1"/>
              <a:t>Antithrombin</a:t>
            </a:r>
            <a:r>
              <a:rPr lang="en-US" sz="3000" dirty="0"/>
              <a:t> III deficiency (ATIII), present in less than 0.5 % of the general population, as with PSD and PCD, may rarely result from mutational events </a:t>
            </a:r>
            <a:endParaRPr lang="en-US" sz="3000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3000" dirty="0"/>
          </a:p>
          <a:p>
            <a:pPr>
              <a:lnSpc>
                <a:spcPct val="100000"/>
              </a:lnSpc>
              <a:defRPr/>
            </a:pPr>
            <a:r>
              <a:rPr lang="en-US" sz="3000" dirty="0"/>
              <a:t>Because of its relative rarity, actual risks for thrombotic events are difficult to estimate, but without question this entity contributes to thrombotic risks during pregnancy.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43A9C-6D72-43A5-9B33-03B06CE09364}" type="slidenum">
              <a:rPr lang="ar-SA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42913"/>
            <a:ext cx="7772400" cy="1081087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Changes in Normal Pregnancy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70113"/>
            <a:ext cx="7772400" cy="4611687"/>
          </a:xfrm>
        </p:spPr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sz="2800" dirty="0">
                <a:solidFill>
                  <a:schemeClr val="tx2"/>
                </a:solidFill>
                <a:latin typeface="Tahoma (Body)"/>
              </a:rPr>
              <a:t>Protein S: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free levels fall to 40%-60% of normal in the first trimester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2800" dirty="0">
                <a:solidFill>
                  <a:schemeClr val="tx2"/>
                </a:solidFill>
                <a:latin typeface="Tahoma (Body)"/>
              </a:rPr>
              <a:t>Protein S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deficiency requires </a:t>
            </a:r>
            <a:r>
              <a:rPr lang="en-US" sz="2800" dirty="0" smtClean="0">
                <a:solidFill>
                  <a:srgbClr val="00FF00"/>
                </a:solidFill>
                <a:latin typeface="Tahoma (Body)"/>
              </a:rPr>
              <a:t>confirmation 3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months post partum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2800" dirty="0">
                <a:solidFill>
                  <a:schemeClr val="tx2"/>
                </a:solidFill>
                <a:latin typeface="Tahoma (Body)"/>
              </a:rPr>
              <a:t>Protein C: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constant in all 3 trimesters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2800" dirty="0" err="1">
                <a:solidFill>
                  <a:schemeClr val="tx2"/>
                </a:solidFill>
                <a:latin typeface="Tahoma (Body)"/>
              </a:rPr>
              <a:t>Antithrombin</a:t>
            </a:r>
            <a:r>
              <a:rPr lang="en-US" sz="2800" dirty="0">
                <a:solidFill>
                  <a:schemeClr val="tx2"/>
                </a:solidFill>
                <a:latin typeface="Tahoma (Body)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unchanged by pregnancy but can fall in severe pre-</a:t>
            </a:r>
            <a:r>
              <a:rPr lang="en-US" sz="2800" dirty="0" err="1">
                <a:solidFill>
                  <a:srgbClr val="00FF00"/>
                </a:solidFill>
                <a:latin typeface="Tahoma (Body)"/>
              </a:rPr>
              <a:t>eclampsia</a:t>
            </a:r>
            <a:endParaRPr lang="en-US" sz="2800" dirty="0">
              <a:solidFill>
                <a:srgbClr val="00FF00"/>
              </a:solidFill>
              <a:latin typeface="Tahoma (Body)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sz="2800" dirty="0" err="1">
                <a:solidFill>
                  <a:schemeClr val="tx2"/>
                </a:solidFill>
                <a:latin typeface="Tahoma (Body)"/>
              </a:rPr>
              <a:t>Homocysteine</a:t>
            </a:r>
            <a:r>
              <a:rPr lang="en-US" sz="2800" dirty="0">
                <a:solidFill>
                  <a:schemeClr val="tx2"/>
                </a:solidFill>
                <a:latin typeface="Tahoma (Body)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falls by 30%-50%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sz="2800" dirty="0" err="1">
                <a:solidFill>
                  <a:schemeClr val="tx2"/>
                </a:solidFill>
                <a:latin typeface="Tahoma (Body)"/>
              </a:rPr>
              <a:t>Prothrombin</a:t>
            </a:r>
            <a:r>
              <a:rPr lang="en-US" sz="2800" dirty="0">
                <a:solidFill>
                  <a:srgbClr val="FFFF00"/>
                </a:solidFill>
                <a:latin typeface="Tahoma (Body)"/>
              </a:rPr>
              <a:t> </a:t>
            </a:r>
            <a:r>
              <a:rPr lang="en-US" sz="2800" dirty="0">
                <a:solidFill>
                  <a:srgbClr val="00FF00"/>
                </a:solidFill>
                <a:latin typeface="Tahoma (Body)"/>
              </a:rPr>
              <a:t>levels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F6974-AAE8-405A-AFB5-70ED56A70D24}" type="slidenum">
              <a:rPr lang="ar-SA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2133600"/>
            <a:ext cx="7848600" cy="1905000"/>
          </a:xfrm>
        </p:spPr>
        <p:txBody>
          <a:bodyPr/>
          <a:lstStyle/>
          <a:p>
            <a:pPr>
              <a:defRPr/>
            </a:pPr>
            <a:r>
              <a:rPr lang="en-US" sz="9600" dirty="0" smtClean="0">
                <a:solidFill>
                  <a:srgbClr val="FFFF00"/>
                </a:solidFill>
              </a:rPr>
              <a:t>Prevention</a:t>
            </a:r>
            <a:endParaRPr lang="en-US" sz="9600" dirty="0">
              <a:solidFill>
                <a:srgbClr val="FFFF00"/>
              </a:solidFill>
            </a:endParaRPr>
          </a:p>
        </p:txBody>
      </p:sp>
      <p:pic>
        <p:nvPicPr>
          <p:cNvPr id="59395" name="Picture 6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8488" y="-838200"/>
            <a:ext cx="227488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AAEC0-9DA1-4AB2-B3B5-6908821FCF13}" type="slidenum">
              <a:rPr lang="ar-SA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8200" y="0"/>
            <a:ext cx="830580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  <a:alpha val="9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US" sz="2000" b="1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219200" y="304800"/>
            <a:ext cx="7543800" cy="62484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4000" b="1" dirty="0"/>
              <a:t>In the past the obstetrical art focused mainly on how to deal with </a:t>
            </a:r>
            <a:r>
              <a:rPr lang="en-US" sz="4000" b="1" dirty="0" smtClean="0"/>
              <a:t>complications.</a:t>
            </a:r>
            <a:endParaRPr lang="en-US" sz="4000" b="1" dirty="0"/>
          </a:p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4000" b="1" dirty="0"/>
              <a:t>but now by the remarkable advance in modern obstetrics ,immunology, and hematology, </a:t>
            </a:r>
            <a:r>
              <a:rPr lang="en-US" sz="4800" b="1" dirty="0">
                <a:solidFill>
                  <a:srgbClr val="00FF00"/>
                </a:solidFill>
              </a:rPr>
              <a:t>the goal is how to prevent them.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15596-E464-476C-BB6F-6AF29AC5C270}" type="slidenum">
              <a:rPr lang="ar-SA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ln cap="flat"/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Maternal risk assessment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848600" cy="4648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6000" dirty="0"/>
              <a:t>Maternal risk assessment can be firstly identified from</a:t>
            </a:r>
            <a:endParaRPr lang="en-US" sz="6000" dirty="0">
              <a:solidFill>
                <a:srgbClr val="CC3300"/>
              </a:solidFill>
            </a:endParaRPr>
          </a:p>
        </p:txBody>
      </p:sp>
      <p:sp>
        <p:nvSpPr>
          <p:cNvPr id="46085" name="WordArt 4"/>
          <p:cNvSpPr>
            <a:spLocks noChangeArrowheads="1" noChangeShapeType="1" noTextEdit="1"/>
          </p:cNvSpPr>
          <p:nvPr/>
        </p:nvSpPr>
        <p:spPr bwMode="auto">
          <a:xfrm>
            <a:off x="2590800" y="4906963"/>
            <a:ext cx="4876800" cy="134143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bliqueBottom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B4F0C-61DE-4A0E-B4C5-78CE15C5E2BC}" type="slidenum">
              <a:rPr lang="ar-SA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ln w="38100" cap="flat" cmpd="dbl"/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Maternal risk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772400" cy="4419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6000" dirty="0">
                <a:solidFill>
                  <a:srgbClr val="00FF00"/>
                </a:solidFill>
              </a:rPr>
              <a:t>Recurrent pregnancy loss</a:t>
            </a:r>
            <a:r>
              <a:rPr lang="en-US" sz="6000" dirty="0"/>
              <a:t> is not just a Bad Luck and must be investigated .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6AF6-0EF9-4FFD-BD37-A164D5EB355E}" type="slidenum">
              <a:rPr lang="ar-SA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ln w="38100" cap="flat" cmpd="dbl" algn="ctr"/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Maternal risk assessment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8001000" cy="4495800"/>
          </a:xfrm>
        </p:spPr>
        <p:txBody>
          <a:bodyPr anchor="ctr"/>
          <a:lstStyle/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4400" b="1" dirty="0"/>
              <a:t>But on other hand some conditions need </a:t>
            </a:r>
            <a:r>
              <a:rPr lang="en-US" sz="4400" b="1" dirty="0">
                <a:solidFill>
                  <a:srgbClr val="00FF00"/>
                </a:solidFill>
              </a:rPr>
              <a:t>no recurrence</a:t>
            </a:r>
            <a:r>
              <a:rPr lang="en-US" sz="4400" b="1" dirty="0"/>
              <a:t> to be alarming, and to be investigated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34520-B2C5-455D-9B8C-E44E29CF4B7E}" type="slidenum">
              <a:rPr lang="ar-SA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19200" y="304800"/>
            <a:ext cx="2286000" cy="1446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ar-EG" sz="2000" b="1">
                <a:solidFill>
                  <a:srgbClr val="FFFF00"/>
                </a:solidFill>
              </a:rPr>
              <a:t>one</a:t>
            </a:r>
            <a:r>
              <a:rPr lang="en-US" altLang="ar-EG" sz="2800" b="1"/>
              <a:t> </a:t>
            </a:r>
            <a:r>
              <a:rPr lang="en-US" altLang="ar-EG" sz="2000" b="1"/>
              <a:t>unexplained fetal deaths after ten weeks of pregnancy</a:t>
            </a:r>
            <a:endParaRPr lang="en-US" sz="2000" b="1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39838" y="1965325"/>
            <a:ext cx="2341562" cy="1631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ar-EG" sz="2000" b="1">
                <a:solidFill>
                  <a:srgbClr val="FFFF00"/>
                </a:solidFill>
              </a:rPr>
              <a:t>one</a:t>
            </a:r>
            <a:r>
              <a:rPr lang="en-US" altLang="ar-EG" sz="1400" b="1"/>
              <a:t> </a:t>
            </a:r>
            <a:r>
              <a:rPr lang="en-US" altLang="ar-EG" sz="2000" b="1"/>
              <a:t>preeclampsia or placental insufficiencies occurring before 34 weeks</a:t>
            </a:r>
            <a:endParaRPr lang="en-US" sz="2000" b="1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74763" y="3821113"/>
            <a:ext cx="2230437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One</a:t>
            </a:r>
            <a:r>
              <a:rPr lang="en-US" sz="2000" b="1"/>
              <a:t> previous preterm birth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28725" y="4892675"/>
            <a:ext cx="2312988" cy="1508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ar-EG" sz="2000" b="1">
                <a:solidFill>
                  <a:srgbClr val="FFFF00"/>
                </a:solidFill>
              </a:rPr>
              <a:t>one</a:t>
            </a:r>
            <a:r>
              <a:rPr lang="en-US" altLang="ar-EG" b="1"/>
              <a:t> or more confirmed episodes of venous or arterial thrombosis.</a:t>
            </a:r>
            <a:endParaRPr lang="en-US" b="1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886200" y="1573213"/>
            <a:ext cx="4800600" cy="3092450"/>
          </a:xfrm>
          <a:prstGeom prst="cloudCallout">
            <a:avLst>
              <a:gd name="adj1" fmla="val -43463"/>
              <a:gd name="adj2" fmla="val 60176"/>
            </a:avLst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 i="1">
                <a:solidFill>
                  <a:srgbClr val="FFFF00"/>
                </a:solidFill>
              </a:rPr>
              <a:t>	any of these must </a:t>
            </a:r>
          </a:p>
          <a:p>
            <a:pPr algn="ctr" eaLnBrk="0" hangingPunct="0"/>
            <a:r>
              <a:rPr lang="en-US" sz="3200" b="1" i="1">
                <a:solidFill>
                  <a:srgbClr val="FFFF00"/>
                </a:solidFill>
              </a:rPr>
              <a:t>invite </a:t>
            </a:r>
          </a:p>
          <a:p>
            <a:pPr algn="ctr" eaLnBrk="0" hangingPunct="0"/>
            <a:r>
              <a:rPr lang="en-US" sz="3200" b="1" i="1">
                <a:solidFill>
                  <a:srgbClr val="FFFF00"/>
                </a:solidFill>
              </a:rPr>
              <a:t>a big question mark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3352800"/>
            <a:ext cx="2174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 b="1">
                <a:solidFill>
                  <a:srgbClr val="00FF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861175" y="4684713"/>
          <a:ext cx="1673225" cy="1716087"/>
        </p:xfrm>
        <a:graphic>
          <a:graphicData uri="http://schemas.openxmlformats.org/presentationml/2006/ole">
            <p:oleObj spid="_x0000_s1026" name="Clip" r:id="rId3" imgW="4016520" imgH="3945240" progId="">
              <p:embed/>
            </p:oleObj>
          </a:graphicData>
        </a:graphic>
      </p:graphicFrame>
      <p:pic>
        <p:nvPicPr>
          <p:cNvPr id="1033" name="Picture 9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240338"/>
            <a:ext cx="121443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1560-3892-4DDF-8D5B-0F01AD5E4868}" type="slidenum">
              <a:rPr lang="ar-SA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nimBg="1" autoUpdateAnimBg="0"/>
      <p:bldP spid="9221" grpId="0" animBg="1" autoUpdateAnimBg="0"/>
      <p:bldP spid="9222" grpId="0" animBg="1" autoUpdateAnimBg="0"/>
      <p:bldP spid="922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1143000"/>
          </a:xfrm>
          <a:ln w="57150" cmpd="thinThick"/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 loss after 10wk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8305800" cy="4038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/>
              <a:t>one pregnancy loss more than 10wk. Gestation or pregnancy associated with late adverse outcome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6000" b="1" dirty="0">
                <a:solidFill>
                  <a:srgbClr val="00FF00"/>
                </a:solidFill>
              </a:rPr>
              <a:t>need no recurrence to be investigated.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0756-2588-41F0-B3BA-64B62818F2B2}" type="slidenum">
              <a:rPr lang="ar-SA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ln w="57150" cap="flat" cmpd="thinThick" algn="ctr"/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 loss after 10wk</a:t>
            </a:r>
          </a:p>
        </p:txBody>
      </p:sp>
      <p:graphicFrame>
        <p:nvGraphicFramePr>
          <p:cNvPr id="65539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43000" y="2362200"/>
          <a:ext cx="7772400" cy="4114800"/>
        </p:xfrm>
        <a:graphic>
          <a:graphicData uri="http://schemas.openxmlformats.org/presentationml/2006/ole">
            <p:oleObj spid="_x0000_s65539" r:id="rId3" imgW="7773074" imgH="4115157" progId="Excel.Sheet.8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632502" y="2955925"/>
            <a:ext cx="41549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 b="1" dirty="0">
                <a:latin typeface="Times New Roman" pitchFamily="18" charset="0"/>
                <a:cs typeface="Arial" charset="0"/>
              </a:rPr>
              <a:t>94.5%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886200" y="4464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3%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34000" y="454025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2%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781800" y="46164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Times New Roman" pitchFamily="18" charset="0"/>
              </a:rPr>
              <a:t>0.5%</a:t>
            </a:r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 rot="-2700904">
            <a:off x="1604963" y="5570538"/>
            <a:ext cx="189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&amp; thrombophilic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CD191-1803-483F-A597-E6254551BBEB}" type="slidenum">
              <a:rPr lang="ar-SA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4"/>
          <p:cNvGrpSpPr>
            <a:grpSpLocks/>
          </p:cNvGrpSpPr>
          <p:nvPr/>
        </p:nvGrpSpPr>
        <p:grpSpPr bwMode="auto">
          <a:xfrm>
            <a:off x="1066800" y="381000"/>
            <a:ext cx="7848600" cy="6096000"/>
            <a:chOff x="935037" y="0"/>
            <a:chExt cx="8208963" cy="6858000"/>
          </a:xfrm>
        </p:grpSpPr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935037" y="1989138"/>
              <a:ext cx="914400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Genetic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factors</a:t>
              </a:r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1849437" y="3124200"/>
              <a:ext cx="1223962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Anatomical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factors</a:t>
              </a: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022600" y="2276475"/>
              <a:ext cx="914400" cy="9001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Endocrine</a:t>
              </a: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5543550" y="2205038"/>
              <a:ext cx="936625" cy="94932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Infective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agents</a:t>
              </a:r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3994150" y="3357563"/>
              <a:ext cx="914400" cy="9144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Immune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factors</a:t>
              </a:r>
            </a:p>
          </p:txBody>
        </p:sp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5686425" y="3536950"/>
              <a:ext cx="1441450" cy="9144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Inhereted</a:t>
              </a:r>
            </a:p>
            <a:p>
              <a:pPr algn="ctr">
                <a:defRPr/>
              </a:pPr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Thrombophilic</a:t>
              </a:r>
            </a:p>
            <a:p>
              <a:pPr algn="ctr">
                <a:defRPr/>
              </a:pPr>
              <a:r>
                <a:rPr lang="en-US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defect</a:t>
              </a:r>
            </a:p>
          </p:txBody>
        </p:sp>
        <p:sp>
          <p:nvSpPr>
            <p:cNvPr id="12302" name="AutoShape 10"/>
            <p:cNvSpPr>
              <a:spLocks noChangeArrowheads="1"/>
            </p:cNvSpPr>
            <p:nvPr/>
          </p:nvSpPr>
          <p:spPr bwMode="auto">
            <a:xfrm>
              <a:off x="2482850" y="1125538"/>
              <a:ext cx="1439862" cy="576262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Explained</a:t>
              </a:r>
            </a:p>
          </p:txBody>
        </p:sp>
        <p:sp>
          <p:nvSpPr>
            <p:cNvPr id="12303" name="AutoShape 11"/>
            <p:cNvSpPr>
              <a:spLocks noChangeArrowheads="1"/>
            </p:cNvSpPr>
            <p:nvPr/>
          </p:nvSpPr>
          <p:spPr bwMode="auto">
            <a:xfrm>
              <a:off x="7415212" y="1233488"/>
              <a:ext cx="1728788" cy="574675"/>
            </a:xfrm>
            <a:prstGeom prst="roundRect">
              <a:avLst>
                <a:gd name="adj" fmla="val 16667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Un-explained</a:t>
              </a:r>
            </a:p>
          </p:txBody>
        </p:sp>
        <p:sp>
          <p:nvSpPr>
            <p:cNvPr id="12304" name="AutoShape 12"/>
            <p:cNvSpPr>
              <a:spLocks noChangeArrowheads="1"/>
            </p:cNvSpPr>
            <p:nvPr/>
          </p:nvSpPr>
          <p:spPr bwMode="auto">
            <a:xfrm>
              <a:off x="5038725" y="0"/>
              <a:ext cx="1547812" cy="1042988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Recurent</a:t>
              </a:r>
            </a:p>
            <a:p>
              <a:pPr algn="ctr"/>
              <a:r>
                <a:rPr lang="en-US" sz="2000" b="1">
                  <a:latin typeface="Times New Roman" pitchFamily="18" charset="0"/>
                </a:rPr>
                <a:t>Miscarriage</a:t>
              </a:r>
            </a:p>
          </p:txBody>
        </p:sp>
        <p:sp>
          <p:nvSpPr>
            <p:cNvPr id="12305" name="Rectangle 22"/>
            <p:cNvSpPr>
              <a:spLocks noChangeArrowheads="1"/>
            </p:cNvSpPr>
            <p:nvPr/>
          </p:nvSpPr>
          <p:spPr bwMode="auto">
            <a:xfrm>
              <a:off x="6838950" y="2312988"/>
              <a:ext cx="1295400" cy="914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Enviromental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factors</a:t>
              </a:r>
            </a:p>
          </p:txBody>
        </p:sp>
        <p:sp>
          <p:nvSpPr>
            <p:cNvPr id="12306" name="AutoShape 24"/>
            <p:cNvSpPr>
              <a:spLocks noChangeArrowheads="1"/>
            </p:cNvSpPr>
            <p:nvPr/>
          </p:nvSpPr>
          <p:spPr bwMode="auto">
            <a:xfrm>
              <a:off x="1582737" y="4545013"/>
              <a:ext cx="914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Body</a:t>
              </a:r>
            </a:p>
          </p:txBody>
        </p:sp>
        <p:sp>
          <p:nvSpPr>
            <p:cNvPr id="12307" name="AutoShape 25"/>
            <p:cNvSpPr>
              <a:spLocks noChangeArrowheads="1"/>
            </p:cNvSpPr>
            <p:nvPr/>
          </p:nvSpPr>
          <p:spPr bwMode="auto">
            <a:xfrm>
              <a:off x="2662237" y="4581525"/>
              <a:ext cx="914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Cervix</a:t>
              </a:r>
            </a:p>
          </p:txBody>
        </p:sp>
        <p:sp>
          <p:nvSpPr>
            <p:cNvPr id="12308" name="Line 28"/>
            <p:cNvSpPr>
              <a:spLocks noChangeShapeType="1"/>
            </p:cNvSpPr>
            <p:nvPr/>
          </p:nvSpPr>
          <p:spPr bwMode="auto">
            <a:xfrm flipH="1">
              <a:off x="3922712" y="1052513"/>
              <a:ext cx="1044575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09" name="Line 29"/>
            <p:cNvSpPr>
              <a:spLocks noChangeShapeType="1"/>
            </p:cNvSpPr>
            <p:nvPr/>
          </p:nvSpPr>
          <p:spPr bwMode="auto">
            <a:xfrm>
              <a:off x="6586537" y="1052513"/>
              <a:ext cx="90011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0" name="Line 30"/>
            <p:cNvSpPr>
              <a:spLocks noChangeShapeType="1"/>
            </p:cNvSpPr>
            <p:nvPr/>
          </p:nvSpPr>
          <p:spPr bwMode="auto">
            <a:xfrm flipH="1">
              <a:off x="1690687" y="1628775"/>
              <a:ext cx="75565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1" name="Line 32"/>
            <p:cNvSpPr>
              <a:spLocks noChangeShapeType="1"/>
            </p:cNvSpPr>
            <p:nvPr/>
          </p:nvSpPr>
          <p:spPr bwMode="auto">
            <a:xfrm flipH="1">
              <a:off x="2482850" y="1736725"/>
              <a:ext cx="358775" cy="133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2" name="Line 33"/>
            <p:cNvSpPr>
              <a:spLocks noChangeShapeType="1"/>
            </p:cNvSpPr>
            <p:nvPr/>
          </p:nvSpPr>
          <p:spPr bwMode="auto">
            <a:xfrm flipH="1">
              <a:off x="2122487" y="3968750"/>
              <a:ext cx="144463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3" name="Line 34"/>
            <p:cNvSpPr>
              <a:spLocks noChangeShapeType="1"/>
            </p:cNvSpPr>
            <p:nvPr/>
          </p:nvSpPr>
          <p:spPr bwMode="auto">
            <a:xfrm>
              <a:off x="2303462" y="4041775"/>
              <a:ext cx="75565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4" name="Line 35"/>
            <p:cNvSpPr>
              <a:spLocks noChangeShapeType="1"/>
            </p:cNvSpPr>
            <p:nvPr/>
          </p:nvSpPr>
          <p:spPr bwMode="auto">
            <a:xfrm flipH="1">
              <a:off x="3203575" y="1736725"/>
              <a:ext cx="34925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5" name="Line 36"/>
            <p:cNvSpPr>
              <a:spLocks noChangeShapeType="1"/>
            </p:cNvSpPr>
            <p:nvPr/>
          </p:nvSpPr>
          <p:spPr bwMode="auto">
            <a:xfrm>
              <a:off x="3851275" y="1665288"/>
              <a:ext cx="468312" cy="1692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6" name="Line 37"/>
            <p:cNvSpPr>
              <a:spLocks noChangeShapeType="1"/>
            </p:cNvSpPr>
            <p:nvPr/>
          </p:nvSpPr>
          <p:spPr bwMode="auto">
            <a:xfrm>
              <a:off x="3886200" y="1520825"/>
              <a:ext cx="3492500" cy="755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7" name="Line 38"/>
            <p:cNvSpPr>
              <a:spLocks noChangeShapeType="1"/>
            </p:cNvSpPr>
            <p:nvPr/>
          </p:nvSpPr>
          <p:spPr bwMode="auto">
            <a:xfrm>
              <a:off x="3922712" y="1628775"/>
              <a:ext cx="1692275" cy="61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8" name="Line 39"/>
            <p:cNvSpPr>
              <a:spLocks noChangeShapeType="1"/>
            </p:cNvSpPr>
            <p:nvPr/>
          </p:nvSpPr>
          <p:spPr bwMode="auto">
            <a:xfrm>
              <a:off x="3886200" y="1628775"/>
              <a:ext cx="1908175" cy="1979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19" name="Line 43"/>
            <p:cNvSpPr>
              <a:spLocks noChangeShapeType="1"/>
            </p:cNvSpPr>
            <p:nvPr/>
          </p:nvSpPr>
          <p:spPr bwMode="auto">
            <a:xfrm flipH="1">
              <a:off x="1258887" y="2924175"/>
              <a:ext cx="107950" cy="3097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20" name="Line 44"/>
            <p:cNvSpPr>
              <a:spLocks noChangeShapeType="1"/>
            </p:cNvSpPr>
            <p:nvPr/>
          </p:nvSpPr>
          <p:spPr bwMode="auto">
            <a:xfrm>
              <a:off x="1258887" y="5265738"/>
              <a:ext cx="10795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21" name="Text Box 46"/>
            <p:cNvSpPr txBox="1">
              <a:spLocks noChangeArrowheads="1"/>
            </p:cNvSpPr>
            <p:nvPr/>
          </p:nvSpPr>
          <p:spPr bwMode="auto">
            <a:xfrm>
              <a:off x="1166812" y="5899150"/>
              <a:ext cx="703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>
                <a:latin typeface="Times New Roman" pitchFamily="18" charset="0"/>
              </a:endParaRPr>
            </a:p>
          </p:txBody>
        </p:sp>
        <p:sp>
          <p:nvSpPr>
            <p:cNvPr id="12322" name="AutoShape 48"/>
            <p:cNvSpPr>
              <a:spLocks noChangeArrowheads="1"/>
            </p:cNvSpPr>
            <p:nvPr/>
          </p:nvSpPr>
          <p:spPr bwMode="auto">
            <a:xfrm>
              <a:off x="935037" y="5943600"/>
              <a:ext cx="1187450" cy="914400"/>
            </a:xfrm>
            <a:prstGeom prst="roundRect">
              <a:avLst>
                <a:gd name="adj" fmla="val 16667"/>
              </a:avLst>
            </a:prstGeom>
            <a:solidFill>
              <a:srgbClr val="BDB8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Paternal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karyotyping</a:t>
              </a:r>
            </a:p>
          </p:txBody>
        </p:sp>
        <p:sp>
          <p:nvSpPr>
            <p:cNvPr id="12323" name="AutoShape 49"/>
            <p:cNvSpPr>
              <a:spLocks noChangeArrowheads="1"/>
            </p:cNvSpPr>
            <p:nvPr/>
          </p:nvSpPr>
          <p:spPr bwMode="auto">
            <a:xfrm>
              <a:off x="2230437" y="5943600"/>
              <a:ext cx="1404938" cy="914400"/>
            </a:xfrm>
            <a:prstGeom prst="roundRect">
              <a:avLst>
                <a:gd name="adj" fmla="val 16667"/>
              </a:avLst>
            </a:prstGeom>
            <a:solidFill>
              <a:srgbClr val="BDB8B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Cytogenetic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Of miscarriage</a:t>
              </a:r>
            </a:p>
          </p:txBody>
        </p:sp>
        <p:sp>
          <p:nvSpPr>
            <p:cNvPr id="12324" name="Oval 52"/>
            <p:cNvSpPr>
              <a:spLocks noChangeArrowheads="1"/>
            </p:cNvSpPr>
            <p:nvPr/>
          </p:nvSpPr>
          <p:spPr bwMode="auto">
            <a:xfrm>
              <a:off x="3922712" y="4905375"/>
              <a:ext cx="395288" cy="55403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C I</a:t>
              </a:r>
            </a:p>
          </p:txBody>
        </p:sp>
        <p:sp>
          <p:nvSpPr>
            <p:cNvPr id="12325" name="AutoShape 53"/>
            <p:cNvSpPr>
              <a:spLocks noChangeArrowheads="1"/>
            </p:cNvSpPr>
            <p:nvPr/>
          </p:nvSpPr>
          <p:spPr bwMode="auto">
            <a:xfrm>
              <a:off x="3886199" y="5661025"/>
              <a:ext cx="1239837" cy="914400"/>
            </a:xfrm>
            <a:prstGeom prst="octagon">
              <a:avLst>
                <a:gd name="adj" fmla="val 2928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CA">
                <a:latin typeface="Times New Roman" pitchFamily="18" charset="0"/>
              </a:endParaRPr>
            </a:p>
          </p:txBody>
        </p:sp>
        <p:sp>
          <p:nvSpPr>
            <p:cNvPr id="12326" name="Line 56"/>
            <p:cNvSpPr>
              <a:spLocks noChangeShapeType="1"/>
            </p:cNvSpPr>
            <p:nvPr/>
          </p:nvSpPr>
          <p:spPr bwMode="auto">
            <a:xfrm>
              <a:off x="3527425" y="4905375"/>
              <a:ext cx="395287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27" name="Text Box 57"/>
            <p:cNvSpPr txBox="1">
              <a:spLocks noChangeArrowheads="1"/>
            </p:cNvSpPr>
            <p:nvPr/>
          </p:nvSpPr>
          <p:spPr bwMode="auto">
            <a:xfrm>
              <a:off x="3906837" y="5768975"/>
              <a:ext cx="126523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Uterine</a:t>
              </a:r>
            </a:p>
            <a:p>
              <a:pPr algn="ctr"/>
              <a:r>
                <a:rPr lang="en-US">
                  <a:solidFill>
                    <a:schemeClr val="accent2"/>
                  </a:solidFill>
                  <a:latin typeface="Times New Roman" pitchFamily="18" charset="0"/>
                </a:rPr>
                <a:t>anomalies</a:t>
              </a:r>
            </a:p>
          </p:txBody>
        </p:sp>
        <p:sp>
          <p:nvSpPr>
            <p:cNvPr id="12328" name="Line 58"/>
            <p:cNvSpPr>
              <a:spLocks noChangeShapeType="1"/>
            </p:cNvSpPr>
            <p:nvPr/>
          </p:nvSpPr>
          <p:spPr bwMode="auto">
            <a:xfrm>
              <a:off x="2266950" y="5192713"/>
              <a:ext cx="1800225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29" name="Line 66"/>
            <p:cNvSpPr>
              <a:spLocks noChangeShapeType="1"/>
            </p:cNvSpPr>
            <p:nvPr/>
          </p:nvSpPr>
          <p:spPr bwMode="auto">
            <a:xfrm>
              <a:off x="6478587" y="3176588"/>
              <a:ext cx="1441450" cy="68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30" name="Line 68"/>
            <p:cNvSpPr>
              <a:spLocks noChangeShapeType="1"/>
            </p:cNvSpPr>
            <p:nvPr/>
          </p:nvSpPr>
          <p:spPr bwMode="auto">
            <a:xfrm>
              <a:off x="4967287" y="4292600"/>
              <a:ext cx="2735263" cy="865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Y"/>
            </a:p>
          </p:txBody>
        </p:sp>
        <p:sp>
          <p:nvSpPr>
            <p:cNvPr id="12331" name="AutoShape 69"/>
            <p:cNvSpPr>
              <a:spLocks noChangeArrowheads="1"/>
            </p:cNvSpPr>
            <p:nvPr/>
          </p:nvSpPr>
          <p:spPr bwMode="auto">
            <a:xfrm>
              <a:off x="7523162" y="5121275"/>
              <a:ext cx="1079500" cy="612775"/>
            </a:xfrm>
            <a:prstGeom prst="hexagon">
              <a:avLst>
                <a:gd name="adj" fmla="val 44041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APS</a:t>
              </a:r>
            </a:p>
          </p:txBody>
        </p:sp>
        <p:sp>
          <p:nvSpPr>
            <p:cNvPr id="12332" name="AutoShape 72"/>
            <p:cNvSpPr>
              <a:spLocks noChangeArrowheads="1"/>
            </p:cNvSpPr>
            <p:nvPr/>
          </p:nvSpPr>
          <p:spPr bwMode="auto">
            <a:xfrm>
              <a:off x="7378700" y="3897313"/>
              <a:ext cx="1331912" cy="914400"/>
            </a:xfrm>
            <a:prstGeom prst="hexagon">
              <a:avLst>
                <a:gd name="adj" fmla="val 38714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Bacterial</a:t>
              </a:r>
            </a:p>
            <a:p>
              <a:pPr algn="ctr"/>
              <a:r>
                <a:rPr lang="en-US"/>
                <a:t>Vaginosis</a:t>
              </a: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1BB2D-3C0E-4423-B70C-0001E3ABDCB5}" type="slidenum">
              <a:rPr lang="ar-SA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077200" cy="1143000"/>
          </a:xfrm>
          <a:ln w="57150" cmpd="thinThick"/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 Loss after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10wk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022475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How much is </a:t>
            </a:r>
            <a:r>
              <a:rPr lang="en-US" sz="4400" dirty="0" err="1"/>
              <a:t>thrombophilia</a:t>
            </a:r>
            <a:r>
              <a:rPr lang="en-US" sz="4400" dirty="0"/>
              <a:t> common among general population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 rot="5400000">
            <a:off x="6456362" y="4398963"/>
            <a:ext cx="2327275" cy="152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ar-SY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49F05-9A7A-4E65-97E6-45069B259D07}" type="slidenum">
              <a:rPr lang="ar-SA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ln w="57150" cap="flat" cmpd="thinThick" algn="ctr"/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Inherited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</a:t>
            </a:r>
            <a:endParaRPr lang="en-US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type="chart" idx="1"/>
          </p:nvPr>
        </p:nvGraphicFramePr>
        <p:xfrm>
          <a:off x="1165225" y="2098675"/>
          <a:ext cx="7750175" cy="4530725"/>
        </p:xfrm>
        <a:graphic>
          <a:graphicData uri="http://schemas.openxmlformats.org/presentationml/2006/ole">
            <p:oleObj spid="_x0000_s2050" name="Chart" r:id="rId3" imgW="7772257" imgH="4543425" progId="MSGraph.Chart.8">
              <p:embed followColorScheme="full"/>
            </p:oleObj>
          </a:graphicData>
        </a:graphic>
      </p:graphicFrame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49313" y="247967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C626A-36C3-4343-875A-626CEDF2FC84}" type="slidenum">
              <a:rPr lang="ar-SA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458200" cy="1371600"/>
          </a:xfrm>
          <a:ln w="57150" cap="flat" cmpd="thinThick" algn="ctr"/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fetal loss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8001000" cy="4572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lang="en-US" sz="3800" dirty="0"/>
              <a:t>Recent case-control studies and meta analyses attempted to quantify the risks associated with different </a:t>
            </a:r>
            <a:r>
              <a:rPr lang="en-US" sz="3800" dirty="0" err="1"/>
              <a:t>thrombophilic</a:t>
            </a:r>
            <a:r>
              <a:rPr lang="en-US" sz="3800" dirty="0"/>
              <a:t> defects and adverse clinical events in pregnancy,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D1E63-CF1E-4E87-AC2D-842511369F4F}" type="slidenum">
              <a:rPr lang="ar-SA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371600"/>
          </a:xfrm>
          <a:ln w="57150" cap="flat" cmpd="thinThick" algn="ctr"/>
        </p:spPr>
        <p:txBody>
          <a:bodyPr/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fetal loss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05800" cy="4572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lang="en-US" sz="3600" b="1" dirty="0"/>
              <a:t>A meta analysis  published in </a:t>
            </a:r>
            <a:r>
              <a:rPr lang="en-US" sz="4000" b="1" dirty="0"/>
              <a:t>LANCET 15 march 2003</a:t>
            </a:r>
            <a:r>
              <a:rPr lang="en-US" sz="3600" b="1" dirty="0"/>
              <a:t> included 31 studies published between 1975 and 2002 (by Medline search).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DB97F-EA13-4484-8D68-EEFEAE651531}" type="slidenum">
              <a:rPr lang="ar-SA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219200" y="2209800"/>
            <a:ext cx="7543800" cy="4114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95375" y="228600"/>
            <a:ext cx="7743825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latin typeface="Times New Roman" pitchFamily="18" charset="0"/>
              </a:rPr>
              <a:t>Relative risk is quantified by odd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5D5AC-FE3E-4393-9A0C-FBB927D6807C}" type="slidenum">
              <a:rPr lang="ar-SA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143000" y="5867400"/>
            <a:ext cx="2286000" cy="4953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CC410-EF28-4ADB-83DD-F5F0BE442135}" type="slidenum">
              <a:rPr lang="ar-SA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000" b="1">
              <a:solidFill>
                <a:schemeClr val="tx1"/>
              </a:solidFill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>
            <p:ph type="chart" idx="1"/>
          </p:nvPr>
        </p:nvGraphicFramePr>
        <p:xfrm>
          <a:off x="-76200" y="1371600"/>
          <a:ext cx="4419600" cy="2971800"/>
        </p:xfrm>
        <a:graphic>
          <a:graphicData uri="http://schemas.openxmlformats.org/presentationml/2006/ole">
            <p:oleObj spid="_x0000_s3074" name="Chart" r:id="rId3" imgW="7772257" imgH="4114800" progId="MSGraph.Chart.8">
              <p:embed followColorScheme="full"/>
            </p:oleObj>
          </a:graphicData>
        </a:graphic>
      </p:graphicFrame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0" y="990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Odd ratio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 and fetal loss</a:t>
            </a:r>
          </a:p>
        </p:txBody>
      </p:sp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4191000" y="990600"/>
          <a:ext cx="4953000" cy="3124200"/>
        </p:xfrm>
        <a:graphic>
          <a:graphicData uri="http://schemas.openxmlformats.org/presentationml/2006/ole">
            <p:oleObj spid="_x0000_s3075" name="Chart" r:id="rId4" imgW="7772257" imgH="4114800" progId="MSGraph.Chart.8">
              <p:embed followColorScheme="full"/>
            </p:oleObj>
          </a:graphicData>
        </a:graphic>
      </p:graphicFrame>
      <p:graphicFrame>
        <p:nvGraphicFramePr>
          <p:cNvPr id="3076" name="Object 1026"/>
          <p:cNvGraphicFramePr>
            <a:graphicFrameLocks noChangeAspect="1"/>
          </p:cNvGraphicFramePr>
          <p:nvPr/>
        </p:nvGraphicFramePr>
        <p:xfrm>
          <a:off x="0" y="4191000"/>
          <a:ext cx="4267200" cy="2670175"/>
        </p:xfrm>
        <a:graphic>
          <a:graphicData uri="http://schemas.openxmlformats.org/presentationml/2006/ole">
            <p:oleObj spid="_x0000_s3076" name="Chart" r:id="rId5" imgW="7772257" imgH="4114800" progId="MSGraph.Chart.8">
              <p:embed followColorScheme="full"/>
            </p:oleObj>
          </a:graphicData>
        </a:graphic>
      </p:graphicFrame>
      <p:graphicFrame>
        <p:nvGraphicFramePr>
          <p:cNvPr id="3077" name="Object 1027"/>
          <p:cNvGraphicFramePr>
            <a:graphicFrameLocks noChangeAspect="1"/>
          </p:cNvGraphicFramePr>
          <p:nvPr/>
        </p:nvGraphicFramePr>
        <p:xfrm>
          <a:off x="4267200" y="4114800"/>
          <a:ext cx="4876800" cy="2743200"/>
        </p:xfrm>
        <a:graphic>
          <a:graphicData uri="http://schemas.openxmlformats.org/presentationml/2006/ole">
            <p:oleObj spid="_x0000_s3077" name="Chart" r:id="rId6" imgW="7772257" imgH="4114800" progId="MSGraph.Chart.8">
              <p:embed followColorScheme="full"/>
            </p:oleObj>
          </a:graphicData>
        </a:graphic>
      </p:graphicFrame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3048000" y="990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Odd ratio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F13A-57CB-4339-8E5B-0612796B9EED}" type="slidenum">
              <a:rPr lang="ar-SA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0"/>
          <p:cNvGraphicFramePr>
            <a:graphicFrameLocks noChangeAspect="1"/>
          </p:cNvGraphicFramePr>
          <p:nvPr>
            <p:ph type="chart" idx="1"/>
          </p:nvPr>
        </p:nvGraphicFramePr>
        <p:xfrm>
          <a:off x="1066800" y="2362200"/>
          <a:ext cx="7772400" cy="4114800"/>
        </p:xfrm>
        <a:graphic>
          <a:graphicData uri="http://schemas.openxmlformats.org/presentationml/2006/ole">
            <p:oleObj spid="_x0000_s4098" name="Chart" r:id="rId3" imgW="7772257" imgH="4114800" progId="MSGraph.Chart.8">
              <p:embed followColorScheme="full"/>
            </p:oleObj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20161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Odd ratio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14400" y="609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Thrombophilia and fetal loss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DE433-E2EA-436D-82E5-1CF5E970CBE3}" type="slidenum">
              <a:rPr lang="ar-SA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8200" y="0"/>
            <a:ext cx="830580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80000"/>
                  <a:satMod val="300000"/>
                  <a:alpha val="90000"/>
                </a:schemeClr>
              </a:gs>
              <a:gs pos="100000">
                <a:schemeClr val="dk1">
                  <a:shade val="30000"/>
                  <a:satMod val="2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US" sz="20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457200"/>
            <a:ext cx="7543800" cy="5943600"/>
          </a:xfrm>
          <a:ln w="76200" cmpd="tri">
            <a:solidFill>
              <a:srgbClr val="FFFF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6000" dirty="0"/>
              <a:t>Assessment of maternal risk and prediction of risk factors is the gate for prevention of adverse pregnancy outcomes.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72620-DC37-4BAD-9351-CF66A61126FF}" type="slidenum">
              <a:rPr lang="ar-SA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990600" y="3155950"/>
            <a:ext cx="80645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en-US" sz="6000" b="1">
                <a:solidFill>
                  <a:srgbClr val="FFFF00"/>
                </a:solidFill>
              </a:rPr>
              <a:t>Management  </a:t>
            </a:r>
          </a:p>
          <a:p>
            <a:pPr algn="ctr" rtl="1"/>
            <a:endParaRPr lang="en-US" sz="8800">
              <a:solidFill>
                <a:srgbClr val="FFFF00"/>
              </a:solidFill>
            </a:endParaRPr>
          </a:p>
        </p:txBody>
      </p:sp>
      <p:pic>
        <p:nvPicPr>
          <p:cNvPr id="72707" name="Picture 3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-1219200"/>
            <a:ext cx="49244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2312-407F-40BD-9BB9-77DF7426BE25}" type="slidenum">
              <a:rPr lang="ar-SA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z="48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Causes of pregnancy loss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143000" y="2105025"/>
            <a:ext cx="3276600" cy="1570038"/>
          </a:xfrm>
          <a:prstGeom prst="rect">
            <a:avLst/>
          </a:prstGeom>
          <a:solidFill>
            <a:srgbClr val="99CCFF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Chromosomal</a:t>
            </a:r>
            <a:endParaRPr lang="en-US" sz="200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55%</a:t>
            </a:r>
            <a:r>
              <a:rPr lang="en-US" sz="2000">
                <a:solidFill>
                  <a:schemeClr val="bg2"/>
                </a:solidFill>
              </a:rPr>
              <a:t> of occult and early losses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5%</a:t>
            </a:r>
            <a:r>
              <a:rPr lang="en-US" sz="2000">
                <a:solidFill>
                  <a:schemeClr val="bg2"/>
                </a:solidFill>
              </a:rPr>
              <a:t> of recurrent losses.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78450" y="2105025"/>
            <a:ext cx="2851150" cy="400050"/>
          </a:xfrm>
          <a:prstGeom prst="rect">
            <a:avLst/>
          </a:prstGeom>
          <a:solidFill>
            <a:srgbClr val="99CCFF"/>
          </a:solidFill>
          <a:ln w="76200" cmpd="tri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environmental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686675" y="3124200"/>
            <a:ext cx="1762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FF00"/>
                </a:solidFill>
              </a:rPr>
              <a:t>hormonal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781800" y="4038600"/>
            <a:ext cx="1577975" cy="400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FF00"/>
                </a:solidFill>
              </a:rPr>
              <a:t>anatomical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867400" y="5305425"/>
            <a:ext cx="2427288" cy="1323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solidFill>
                  <a:srgbClr val="00FF00"/>
                </a:solidFill>
              </a:rPr>
              <a:t>Immunological</a:t>
            </a:r>
          </a:p>
          <a:p>
            <a:pPr>
              <a:spcBef>
                <a:spcPct val="50000"/>
              </a:spcBef>
            </a:pPr>
            <a:r>
              <a:rPr lang="en-US" sz="2000"/>
              <a:t>45% of early losses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95% of late losses</a:t>
            </a:r>
            <a:endParaRPr lang="en-US" sz="2000"/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auto">
          <a:xfrm>
            <a:off x="7666038" y="2590800"/>
            <a:ext cx="182562" cy="533400"/>
          </a:xfrm>
          <a:prstGeom prst="downArrow">
            <a:avLst>
              <a:gd name="adj1" fmla="val 50000"/>
              <a:gd name="adj2" fmla="val 581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1" name="AutoShape 13"/>
          <p:cNvSpPr>
            <a:spLocks noChangeArrowheads="1"/>
          </p:cNvSpPr>
          <p:nvPr/>
        </p:nvSpPr>
        <p:spPr bwMode="auto">
          <a:xfrm>
            <a:off x="6751638" y="2638425"/>
            <a:ext cx="182562" cy="1524000"/>
          </a:xfrm>
          <a:prstGeom prst="downArrow">
            <a:avLst>
              <a:gd name="adj1" fmla="val 50000"/>
              <a:gd name="adj2" fmla="val 166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322" name="AutoShape 14"/>
          <p:cNvSpPr>
            <a:spLocks noChangeArrowheads="1"/>
          </p:cNvSpPr>
          <p:nvPr/>
        </p:nvSpPr>
        <p:spPr bwMode="auto">
          <a:xfrm>
            <a:off x="5837238" y="2638425"/>
            <a:ext cx="182562" cy="2667000"/>
          </a:xfrm>
          <a:prstGeom prst="downArrow">
            <a:avLst>
              <a:gd name="adj1" fmla="val 50000"/>
              <a:gd name="adj2" fmla="val 29082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8B05-14DD-4E9C-93E6-FBD4A4E0C9A3}" type="slidenum">
              <a:rPr lang="ar-SA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Antibodies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772400" cy="2819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+mj-lt"/>
              </a:rPr>
              <a:t>In women with a history of recurrent miscarriage and </a:t>
            </a:r>
            <a:r>
              <a:rPr lang="en-US" dirty="0" err="1" smtClean="0">
                <a:latin typeface="+mj-lt"/>
              </a:rPr>
              <a:t>aPL</a:t>
            </a:r>
            <a:r>
              <a:rPr lang="en-US" dirty="0" smtClean="0">
                <a:latin typeface="+mj-lt"/>
              </a:rPr>
              <a:t>, future live birth rate is significantly improved when a combination therapy of </a:t>
            </a:r>
            <a:r>
              <a:rPr lang="en-US" b="1" dirty="0" smtClean="0">
                <a:solidFill>
                  <a:srgbClr val="00FF00"/>
                </a:solidFill>
                <a:latin typeface="+mj-lt"/>
              </a:rPr>
              <a:t>aspirin</a:t>
            </a:r>
            <a:r>
              <a:rPr lang="en-US" dirty="0" smtClean="0">
                <a:latin typeface="+mj-lt"/>
              </a:rPr>
              <a:t> plus </a:t>
            </a:r>
            <a:r>
              <a:rPr lang="en-US" b="1" dirty="0" smtClean="0">
                <a:solidFill>
                  <a:srgbClr val="00FF00"/>
                </a:solidFill>
                <a:latin typeface="+mj-lt"/>
              </a:rPr>
              <a:t>heparin</a:t>
            </a:r>
            <a:r>
              <a:rPr lang="en-US" dirty="0" smtClean="0">
                <a:latin typeface="+mj-lt"/>
              </a:rPr>
              <a:t> is prescribed. </a:t>
            </a:r>
          </a:p>
          <a:p>
            <a:pPr>
              <a:lnSpc>
                <a:spcPct val="100000"/>
              </a:lnSpc>
              <a:defRPr/>
            </a:pPr>
            <a:endParaRPr lang="en-US" dirty="0">
              <a:latin typeface="+mj-lt"/>
            </a:endParaRP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6172200" y="6045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( RCOG-A)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95F60-6369-4C49-A614-0D317072A8E4}" type="slidenum">
              <a:rPr lang="ar-SA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2133600"/>
            <a:ext cx="77724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b="1" dirty="0"/>
              <a:t>Currently there is no reliable evidence to show that</a:t>
            </a:r>
            <a:r>
              <a:rPr lang="en-US" b="1" dirty="0">
                <a:solidFill>
                  <a:srgbClr val="231F20"/>
                </a:solidFill>
              </a:rPr>
              <a:t> </a:t>
            </a:r>
            <a:r>
              <a:rPr lang="en-US" b="1" dirty="0">
                <a:solidFill>
                  <a:srgbClr val="00FF00"/>
                </a:solidFill>
              </a:rPr>
              <a:t>steroids</a:t>
            </a:r>
            <a:r>
              <a:rPr lang="en-US" b="1" dirty="0">
                <a:solidFill>
                  <a:srgbClr val="231F20"/>
                </a:solidFill>
              </a:rPr>
              <a:t> </a:t>
            </a:r>
            <a:r>
              <a:rPr lang="en-US" b="1" dirty="0"/>
              <a:t>improve the</a:t>
            </a:r>
            <a:r>
              <a:rPr lang="en-US" b="1" dirty="0">
                <a:solidFill>
                  <a:srgbClr val="231F20"/>
                </a:solidFill>
              </a:rPr>
              <a:t> </a:t>
            </a:r>
            <a:r>
              <a:rPr lang="en-US" b="1" dirty="0"/>
              <a:t>live birth rate of women with recurrent miscarriage associated with </a:t>
            </a:r>
            <a:r>
              <a:rPr lang="en-US" b="1" dirty="0" err="1"/>
              <a:t>aPL</a:t>
            </a:r>
            <a:r>
              <a:rPr lang="en-US" b="1" dirty="0"/>
              <a:t>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/>
              <a:t> their use may provoke significant maternal and fetal morbidity.</a:t>
            </a:r>
            <a:endParaRPr lang="en-US" dirty="0"/>
          </a:p>
          <a:p>
            <a:pPr algn="ctr">
              <a:buFont typeface="Wingdings" pitchFamily="2" charset="2"/>
              <a:buNone/>
              <a:defRPr/>
            </a:pPr>
            <a:endParaRPr lang="en-US" b="1" dirty="0">
              <a:solidFill>
                <a:srgbClr val="00FF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Antibodies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6019800" y="60960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( RCOG-C)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F7A9-5B00-4A96-A2B6-446849EFEC12}" type="slidenum">
              <a:rPr lang="ar-SA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0010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Pregnancies associated with </a:t>
            </a:r>
            <a:r>
              <a:rPr lang="en-US" sz="4400" dirty="0" err="1"/>
              <a:t>aPL</a:t>
            </a:r>
            <a:r>
              <a:rPr lang="en-US" sz="4400" dirty="0"/>
              <a:t> treated with aspirin and heparin remain at </a:t>
            </a:r>
            <a:r>
              <a:rPr lang="en-US" sz="4400" dirty="0">
                <a:solidFill>
                  <a:srgbClr val="00FF00"/>
                </a:solidFill>
              </a:rPr>
              <a:t>high risk of complications during all three trimesters.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Antibodies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6172200" y="6045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( RCOG-B)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E8B89-3408-4923-9547-1EA6B32A16D1}" type="slidenum">
              <a:rPr lang="ar-SA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8001000" cy="4419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altLang="ar-EG" dirty="0"/>
              <a:t>The combination of </a:t>
            </a:r>
            <a:r>
              <a:rPr lang="en-US" altLang="ar-EG" b="1" u="sng" dirty="0">
                <a:solidFill>
                  <a:srgbClr val="FF00FF"/>
                </a:solidFill>
              </a:rPr>
              <a:t>aspirin and heparin</a:t>
            </a:r>
            <a:r>
              <a:rPr lang="en-US" altLang="ar-EG" dirty="0"/>
              <a:t> is effective in recurrent fetal loss in </a:t>
            </a:r>
            <a:r>
              <a:rPr lang="en-US" altLang="ar-EG" sz="4000" b="1" dirty="0">
                <a:solidFill>
                  <a:srgbClr val="00FF00"/>
                </a:solidFill>
              </a:rPr>
              <a:t>APS</a:t>
            </a:r>
            <a:r>
              <a:rPr lang="en-US" altLang="ar-EG" dirty="0"/>
              <a:t> and could be considered for women with </a:t>
            </a:r>
            <a:r>
              <a:rPr lang="en-US" altLang="ar-EG" sz="4000" b="1" dirty="0">
                <a:solidFill>
                  <a:srgbClr val="00FF00"/>
                </a:solidFill>
              </a:rPr>
              <a:t>inherited</a:t>
            </a:r>
            <a:r>
              <a:rPr lang="en-US" altLang="ar-EG" sz="4000" b="1" dirty="0">
                <a:solidFill>
                  <a:srgbClr val="CC3300"/>
                </a:solidFill>
              </a:rPr>
              <a:t> </a:t>
            </a:r>
            <a:r>
              <a:rPr lang="en-US" altLang="ar-EG" sz="4000" b="1" dirty="0" err="1">
                <a:solidFill>
                  <a:srgbClr val="00FF00"/>
                </a:solidFill>
              </a:rPr>
              <a:t>thrombophilias</a:t>
            </a:r>
            <a:r>
              <a:rPr lang="en-US" altLang="ar-EG" dirty="0"/>
              <a:t> and history of severe preeclampsia, IUGR, </a:t>
            </a:r>
            <a:r>
              <a:rPr lang="en-US" altLang="ar-EG" dirty="0" err="1"/>
              <a:t>abruptio</a:t>
            </a:r>
            <a:r>
              <a:rPr lang="en-US" altLang="ar-EG" dirty="0"/>
              <a:t> </a:t>
            </a:r>
            <a:r>
              <a:rPr lang="en-US" altLang="ar-EG" dirty="0" err="1"/>
              <a:t>placentae</a:t>
            </a:r>
            <a:r>
              <a:rPr lang="en-US" altLang="ar-EG" dirty="0"/>
              <a:t> or fetal loss, although no controlled studies on the subject are currently available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00FF00"/>
                </a:solidFill>
              </a:rPr>
              <a:t>Cochrane Review</a:t>
            </a:r>
            <a:r>
              <a:rPr lang="en-US" sz="2400" b="1" dirty="0">
                <a:solidFill>
                  <a:srgbClr val="00FF00"/>
                </a:solidFill>
              </a:rPr>
              <a:t> 2003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Thrombophilias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0677-4AE3-463C-BFAE-FF61E15E27E1}" type="slidenum">
              <a:rPr lang="ar-SA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Routine screening for thyroid antibodies in women with recurrent miscarriage is not recommended.</a:t>
            </a:r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Anti-thyroid Antibodies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8" name="TextBox 7"/>
          <p:cNvSpPr txBox="1">
            <a:spLocks noChangeArrowheads="1"/>
          </p:cNvSpPr>
          <p:nvPr/>
        </p:nvSpPr>
        <p:spPr bwMode="auto">
          <a:xfrm>
            <a:off x="6172200" y="6045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( RCOG-B)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F1F29-1BBF-4AA5-9327-D53E449E25BE}" type="slidenum">
              <a:rPr lang="ar-SA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Alloimmune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factors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Immunotherapy, including paternal cell </a:t>
            </a:r>
            <a:r>
              <a:rPr lang="en-US" dirty="0" err="1">
                <a:latin typeface="+mj-lt"/>
              </a:rPr>
              <a:t>immunisation</a:t>
            </a:r>
            <a:r>
              <a:rPr lang="en-US" dirty="0">
                <a:latin typeface="+mj-lt"/>
              </a:rPr>
              <a:t>, third-party </a:t>
            </a:r>
            <a:r>
              <a:rPr lang="en-US" dirty="0" smtClean="0">
                <a:latin typeface="+mj-lt"/>
              </a:rPr>
              <a:t>donor, </a:t>
            </a:r>
            <a:r>
              <a:rPr lang="en-US" dirty="0" err="1">
                <a:latin typeface="+mj-lt"/>
              </a:rPr>
              <a:t>trophoblast</a:t>
            </a:r>
            <a:r>
              <a:rPr lang="en-US" dirty="0">
                <a:latin typeface="+mj-lt"/>
              </a:rPr>
              <a:t> membranes and intravenous immunoglobulin (IVIG), in women with previous unexplained recurrent miscarriage does not improve the live birth rate </a:t>
            </a:r>
          </a:p>
        </p:txBody>
      </p: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6172200" y="6045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( RCOG-B)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FC5D0-B8B8-40CF-B6D4-419B15AC72B0}" type="slidenum">
              <a:rPr lang="ar-SA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Tahlil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203386"/>
            <a:ext cx="7391400" cy="41301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85F17-D2F0-41D7-93E5-F5720DC62EEB}" type="slidenum">
              <a:rPr lang="ar-SA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2" name="Group 44"/>
          <p:cNvGraphicFramePr>
            <a:graphicFrameLocks noGrp="1"/>
          </p:cNvGraphicFramePr>
          <p:nvPr/>
        </p:nvGraphicFramePr>
        <p:xfrm>
          <a:off x="1295400" y="2209800"/>
          <a:ext cx="7524750" cy="4041780"/>
        </p:xfrm>
        <a:graphic>
          <a:graphicData uri="http://schemas.openxmlformats.org/drawingml/2006/table">
            <a:tbl>
              <a:tblPr/>
              <a:tblGrid>
                <a:gridCol w="3533265"/>
                <a:gridCol w="3991485"/>
              </a:tblGrid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 AL SAMAWI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TAHA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 ABDUL WAHED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J. SHARIF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Senior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ABO HASSAN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Androlgist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D. GHRAWI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Executive Secretary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N. OLABI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Presentation Design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F. HAMAD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Administration Manager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A. ALKHATEB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M.D Micro Biologist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R. ALKHATEB 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MD. Gyn. Obs. Ph. D.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2474913" y="533400"/>
            <a:ext cx="499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Acknowledgement</a:t>
            </a:r>
            <a:endParaRPr lang="en-GB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0D157-C456-40B3-81F7-29D399C85E37}" type="slidenum">
              <a:rPr lang="ar-SA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FD2-E82A-4F0A-9544-5CFF267D812F}" type="slidenum">
              <a:rPr lang="ar-SA"/>
              <a:pPr>
                <a:defRPr/>
              </a:pPr>
              <a:t>78</a:t>
            </a:fld>
            <a:endParaRPr lang="en-GB"/>
          </a:p>
        </p:txBody>
      </p:sp>
      <p:pic>
        <p:nvPicPr>
          <p:cNvPr id="80899" name="Picture 2" descr="DSC_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26988"/>
            <a:ext cx="91678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07950" y="5373688"/>
            <a:ext cx="5126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2021404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Thank You</a:t>
            </a:r>
            <a:endParaRPr lang="en-US" sz="800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705725" cy="1431925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Immune Factors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543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40% of unexplained Infertility.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80% of unexplained Pregnancy Losses.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Unfortunately for couples with immunological problems, their chances of recurrent loss increase with each successive pregnancy.  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0B814-460E-4707-B8CB-B500E6177BB4}" type="slidenum">
              <a:rPr lang="ar-SA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47750" y="4143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800" b="1">
                <a:solidFill>
                  <a:srgbClr val="FFFF00"/>
                </a:solidFill>
                <a:latin typeface="Times New Roman" pitchFamily="18" charset="0"/>
              </a:rPr>
              <a:t>Immunological Factors</a:t>
            </a:r>
          </a:p>
        </p:txBody>
      </p:sp>
      <p:sp>
        <p:nvSpPr>
          <p:cNvPr id="861187" name="Rectangle 3"/>
          <p:cNvSpPr>
            <a:spLocks noChangeArrowheads="1"/>
          </p:cNvSpPr>
          <p:nvPr/>
        </p:nvSpPr>
        <p:spPr bwMode="auto">
          <a:xfrm>
            <a:off x="1512888" y="2335213"/>
            <a:ext cx="839311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Immunological response to pregnancy itself. 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The woman is rejecting her own proteins .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Auto-antibodies attack own antigens.</a:t>
            </a:r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1074738" y="1825625"/>
            <a:ext cx="8393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2800" b="1" u="sng" dirty="0">
                <a:solidFill>
                  <a:srgbClr val="99FF33"/>
                </a:solidFill>
                <a:latin typeface="+mn-lt"/>
                <a:cs typeface="Arial" charset="0"/>
              </a:rPr>
              <a:t>1) Auto – Immune :</a:t>
            </a:r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1512888" y="4800600"/>
            <a:ext cx="839311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Mother’s response to the man’s genetic   </a:t>
            </a:r>
          </a:p>
          <a:p>
            <a:pPr>
              <a:defRPr/>
            </a:pPr>
            <a:r>
              <a:rPr lang="en-GB" sz="2800" dirty="0">
                <a:latin typeface="+mn-lt"/>
                <a:cs typeface="Arial" charset="0"/>
              </a:rPr>
              <a:t>   contribution to the pregnancy 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latin typeface="+mn-lt"/>
                <a:cs typeface="Arial" charset="0"/>
              </a:rPr>
              <a:t> Rejection of proteins from the man</a:t>
            </a:r>
          </a:p>
        </p:txBody>
      </p:sp>
      <p:sp>
        <p:nvSpPr>
          <p:cNvPr id="861190" name="Rectangle 6"/>
          <p:cNvSpPr>
            <a:spLocks noChangeArrowheads="1"/>
          </p:cNvSpPr>
          <p:nvPr/>
        </p:nvSpPr>
        <p:spPr bwMode="auto">
          <a:xfrm>
            <a:off x="1074738" y="4251325"/>
            <a:ext cx="8393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2800" b="1" u="sng">
                <a:solidFill>
                  <a:srgbClr val="99FF33"/>
                </a:solidFill>
                <a:latin typeface="+mn-lt"/>
                <a:cs typeface="Arial" charset="0"/>
              </a:rPr>
              <a:t>2) Allo – Immune  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93CB9-4CB7-4D9C-8826-DD42DEDCA0EA}" type="slidenum">
              <a:rPr lang="ar-SA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immer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2282</Words>
  <Application>Microsoft Office PowerPoint</Application>
  <PresentationFormat>On-screen Show (4:3)</PresentationFormat>
  <Paragraphs>504</Paragraphs>
  <Slides>78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Theme1</vt:lpstr>
      <vt:lpstr>Clip</vt:lpstr>
      <vt:lpstr>Microsoft Office Excel 97-2003 Worksheet</vt:lpstr>
      <vt:lpstr>Chart</vt:lpstr>
      <vt:lpstr>Slide 1</vt:lpstr>
      <vt:lpstr>Recurrent Pregnancy Loss</vt:lpstr>
      <vt:lpstr>Slide 3</vt:lpstr>
      <vt:lpstr>Slide 4</vt:lpstr>
      <vt:lpstr>Pregnancy loss</vt:lpstr>
      <vt:lpstr>Slide 6</vt:lpstr>
      <vt:lpstr>Causes of pregnancy loss</vt:lpstr>
      <vt:lpstr>Immune Factors </vt:lpstr>
      <vt:lpstr>Slide 9</vt:lpstr>
      <vt:lpstr>Classical Definition of The Immune System </vt:lpstr>
      <vt:lpstr>Slide 11</vt:lpstr>
      <vt:lpstr>Slide 12</vt:lpstr>
      <vt:lpstr>Adaptive immune response</vt:lpstr>
      <vt:lpstr>Immunology of Pregnancy </vt:lpstr>
      <vt:lpstr>Slide 15</vt:lpstr>
      <vt:lpstr>Antiphospholipid syndrome</vt:lpstr>
      <vt:lpstr>Antiphospholipid Syndrome</vt:lpstr>
      <vt:lpstr>Antiphospholipid Syndrome</vt:lpstr>
      <vt:lpstr>Antiphospholipid Syndrome</vt:lpstr>
      <vt:lpstr>Antiphospholipid Syndrome</vt:lpstr>
      <vt:lpstr>Placental Vasculopathy</vt:lpstr>
      <vt:lpstr>Placental Vasculopathy</vt:lpstr>
      <vt:lpstr>Slide 23</vt:lpstr>
      <vt:lpstr>Antiphospholipid Syndrome</vt:lpstr>
      <vt:lpstr>Laboratory criteria </vt:lpstr>
      <vt:lpstr>Antiphospholipid syndrome </vt:lpstr>
      <vt:lpstr>Slide 27</vt:lpstr>
      <vt:lpstr>Slide 28</vt:lpstr>
      <vt:lpstr>Slide 29</vt:lpstr>
      <vt:lpstr>Allo-Immune Causes of RPL</vt:lpstr>
      <vt:lpstr>Slide 31</vt:lpstr>
      <vt:lpstr>Slide 32</vt:lpstr>
      <vt:lpstr>Slide 33</vt:lpstr>
      <vt:lpstr>Slide 34</vt:lpstr>
      <vt:lpstr>What is “thrombophilia”?</vt:lpstr>
      <vt:lpstr>Slide 36</vt:lpstr>
      <vt:lpstr>Thrombophilia</vt:lpstr>
      <vt:lpstr>Inherited  Thrombophilia</vt:lpstr>
      <vt:lpstr>Factor V Leiden - APC Resistence</vt:lpstr>
      <vt:lpstr> Activated Protein C Resistance</vt:lpstr>
      <vt:lpstr>Factor V Leiden (A506G) mutation</vt:lpstr>
      <vt:lpstr>Slide 42</vt:lpstr>
      <vt:lpstr>Prothrombin (G20210A) mutation</vt:lpstr>
      <vt:lpstr>Hyperhomocystinemia</vt:lpstr>
      <vt:lpstr>Hyperhomocysteinaemia</vt:lpstr>
      <vt:lpstr>Methylene tetrahydrofolate reductase (MTHFR)</vt:lpstr>
      <vt:lpstr>MTHFR (C677T) mutation</vt:lpstr>
      <vt:lpstr>Protein S deficiency</vt:lpstr>
      <vt:lpstr>Protein C deficiency</vt:lpstr>
      <vt:lpstr>Antithrombin III deficiency</vt:lpstr>
      <vt:lpstr>Changes in Normal Pregnancy</vt:lpstr>
      <vt:lpstr>Prevention</vt:lpstr>
      <vt:lpstr>Slide 53</vt:lpstr>
      <vt:lpstr>Maternal risk assessment</vt:lpstr>
      <vt:lpstr>Maternal risk assessment</vt:lpstr>
      <vt:lpstr>Maternal risk assessment</vt:lpstr>
      <vt:lpstr>Slide 57</vt:lpstr>
      <vt:lpstr>Pregnancy loss after 10wk</vt:lpstr>
      <vt:lpstr>Pregnancy loss after 10wk</vt:lpstr>
      <vt:lpstr>Pregnancy Loss after 10wk</vt:lpstr>
      <vt:lpstr>Inherited thrombophilia</vt:lpstr>
      <vt:lpstr>Thrombophilia and fetal loss</vt:lpstr>
      <vt:lpstr>Thrombophilia and fetal loss</vt:lpstr>
      <vt:lpstr>Slide 64</vt:lpstr>
      <vt:lpstr>Slide 65</vt:lpstr>
      <vt:lpstr>Slide 66</vt:lpstr>
      <vt:lpstr>Slide 67</vt:lpstr>
      <vt:lpstr>Slide 68</vt:lpstr>
      <vt:lpstr>Slide 69</vt:lpstr>
      <vt:lpstr>Antiphospholipid Antibodies </vt:lpstr>
      <vt:lpstr>Antiphospholipid Antibodies </vt:lpstr>
      <vt:lpstr>Antiphospholipid Antibodies </vt:lpstr>
      <vt:lpstr>Thrombophilias</vt:lpstr>
      <vt:lpstr>Anti-thyroid Antibodies </vt:lpstr>
      <vt:lpstr>Alloimmune factors 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medicine in obstetrics regarding to pregnancy loss</dc:title>
  <dc:creator>aio</dc:creator>
  <cp:lastModifiedBy>Prof Marwan Al Halab</cp:lastModifiedBy>
  <cp:revision>182</cp:revision>
  <dcterms:created xsi:type="dcterms:W3CDTF">2005-05-14T11:51:55Z</dcterms:created>
  <dcterms:modified xsi:type="dcterms:W3CDTF">2008-10-08T18:45:37Z</dcterms:modified>
</cp:coreProperties>
</file>